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handoutMasterIdLst>
    <p:handoutMasterId r:id="rId14"/>
  </p:handoutMasterIdLst>
  <p:sldIdLst>
    <p:sldId id="256" r:id="rId2"/>
    <p:sldId id="265" r:id="rId3"/>
    <p:sldId id="266" r:id="rId4"/>
    <p:sldId id="267" r:id="rId5"/>
    <p:sldId id="269" r:id="rId6"/>
    <p:sldId id="270" r:id="rId7"/>
    <p:sldId id="271" r:id="rId8"/>
    <p:sldId id="275" r:id="rId9"/>
    <p:sldId id="274" r:id="rId10"/>
    <p:sldId id="272" r:id="rId11"/>
    <p:sldId id="273" r:id="rId12"/>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1" autoAdjust="0"/>
    <p:restoredTop sz="94660"/>
  </p:normalViewPr>
  <p:slideViewPr>
    <p:cSldViewPr>
      <p:cViewPr varScale="1">
        <p:scale>
          <a:sx n="81" d="100"/>
          <a:sy n="81" d="100"/>
        </p:scale>
        <p:origin x="120" y="570"/>
      </p:cViewPr>
      <p:guideLst>
        <p:guide pos="3840"/>
        <p:guide orient="horz" pos="2160"/>
      </p:guideLst>
    </p:cSldViewPr>
  </p:slideViewPr>
  <p:notesTextViewPr>
    <p:cViewPr>
      <p:scale>
        <a:sx n="1" d="1"/>
        <a:sy n="1" d="1"/>
      </p:scale>
      <p:origin x="0" y="0"/>
    </p:cViewPr>
  </p:notesTextViewPr>
  <p:notesViewPr>
    <p:cSldViewPr showGuides="1">
      <p:cViewPr varScale="1">
        <p:scale>
          <a:sx n="63" d="100"/>
          <a:sy n="63" d="100"/>
        </p:scale>
        <p:origin x="2838"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60 % quiet</c:v>
                </c:pt>
              </c:strCache>
            </c:strRef>
          </c:tx>
          <c:spPr>
            <a:ln w="28575" cap="rnd">
              <a:solidFill>
                <a:schemeClr val="accent1"/>
              </a:solidFill>
              <a:round/>
            </a:ln>
            <a:effectLst/>
          </c:spPr>
          <c:marker>
            <c:symbol val="none"/>
          </c:marker>
          <c:cat>
            <c:strRef>
              <c:f>Sheet1!$A$2:$A$5</c:f>
              <c:strCache>
                <c:ptCount val="4"/>
                <c:pt idx="0">
                  <c:v>Accuracy in 60  % Quiet Blind Listening to Rapid Speech </c:v>
                </c:pt>
                <c:pt idx="1">
                  <c:v>Accuracy 60  % Noise  Blind Listening to Rapid Speech </c:v>
                </c:pt>
                <c:pt idx="2">
                  <c:v>Hours spent listening</c:v>
                </c:pt>
                <c:pt idx="3">
                  <c:v>Hours spent listening</c:v>
                </c:pt>
              </c:strCache>
            </c:strRef>
          </c:cat>
          <c:val>
            <c:numRef>
              <c:f>Sheet1!$B$2:$B$5</c:f>
              <c:numCache>
                <c:formatCode>General</c:formatCode>
                <c:ptCount val="4"/>
                <c:pt idx="0">
                  <c:v>15</c:v>
                </c:pt>
                <c:pt idx="1">
                  <c:v>20</c:v>
                </c:pt>
                <c:pt idx="2">
                  <c:v>35</c:v>
                </c:pt>
                <c:pt idx="3">
                  <c:v>40</c:v>
                </c:pt>
              </c:numCache>
            </c:numRef>
          </c:val>
          <c:smooth val="0"/>
          <c:extLst>
            <c:ext xmlns:c16="http://schemas.microsoft.com/office/drawing/2014/chart" uri="{C3380CC4-5D6E-409C-BE32-E72D297353CC}">
              <c16:uniqueId val="{00000000-1C9D-44A7-AD1A-DD87EBD66506}"/>
            </c:ext>
          </c:extLst>
        </c:ser>
        <c:ser>
          <c:idx val="1"/>
          <c:order val="1"/>
          <c:tx>
            <c:strRef>
              <c:f>Sheet1!$C$1</c:f>
              <c:strCache>
                <c:ptCount val="1"/>
                <c:pt idx="0">
                  <c:v> 60% Noise</c:v>
                </c:pt>
              </c:strCache>
            </c:strRef>
          </c:tx>
          <c:spPr>
            <a:ln w="28575" cap="rnd">
              <a:solidFill>
                <a:schemeClr val="accent2"/>
              </a:solidFill>
              <a:round/>
            </a:ln>
            <a:effectLst/>
          </c:spPr>
          <c:marker>
            <c:symbol val="none"/>
          </c:marker>
          <c:cat>
            <c:strRef>
              <c:f>Sheet1!$A$2:$A$5</c:f>
              <c:strCache>
                <c:ptCount val="4"/>
                <c:pt idx="0">
                  <c:v>Accuracy in 60  % Quiet Blind Listening to Rapid Speech </c:v>
                </c:pt>
                <c:pt idx="1">
                  <c:v>Accuracy 60  % Noise  Blind Listening to Rapid Speech </c:v>
                </c:pt>
                <c:pt idx="2">
                  <c:v>Hours spent listening</c:v>
                </c:pt>
                <c:pt idx="3">
                  <c:v>Hours spent listening</c:v>
                </c:pt>
              </c:strCache>
            </c:strRef>
          </c:cat>
          <c:val>
            <c:numRef>
              <c:f>Sheet1!$C$2:$C$5</c:f>
              <c:numCache>
                <c:formatCode>General</c:formatCode>
                <c:ptCount val="4"/>
                <c:pt idx="0">
                  <c:v>0</c:v>
                </c:pt>
                <c:pt idx="1">
                  <c:v>15</c:v>
                </c:pt>
                <c:pt idx="2">
                  <c:v>25</c:v>
                </c:pt>
                <c:pt idx="3">
                  <c:v>40</c:v>
                </c:pt>
              </c:numCache>
            </c:numRef>
          </c:val>
          <c:smooth val="0"/>
          <c:extLst>
            <c:ext xmlns:c16="http://schemas.microsoft.com/office/drawing/2014/chart" uri="{C3380CC4-5D6E-409C-BE32-E72D297353CC}">
              <c16:uniqueId val="{00000001-1C9D-44A7-AD1A-DD87EBD66506}"/>
            </c:ext>
          </c:extLst>
        </c:ser>
        <c:ser>
          <c:idx val="2"/>
          <c:order val="2"/>
          <c:tx>
            <c:strRef>
              <c:f>Sheet1!$D$1</c:f>
              <c:strCache>
                <c:ptCount val="1"/>
                <c:pt idx="0">
                  <c:v>Column1</c:v>
                </c:pt>
              </c:strCache>
            </c:strRef>
          </c:tx>
          <c:spPr>
            <a:ln w="28575" cap="rnd">
              <a:solidFill>
                <a:schemeClr val="accent3"/>
              </a:solidFill>
              <a:round/>
            </a:ln>
            <a:effectLst/>
          </c:spPr>
          <c:marker>
            <c:symbol val="none"/>
          </c:marker>
          <c:cat>
            <c:strRef>
              <c:f>Sheet1!$A$2:$A$5</c:f>
              <c:strCache>
                <c:ptCount val="4"/>
                <c:pt idx="0">
                  <c:v>Accuracy in 60  % Quiet Blind Listening to Rapid Speech </c:v>
                </c:pt>
                <c:pt idx="1">
                  <c:v>Accuracy 60  % Noise  Blind Listening to Rapid Speech </c:v>
                </c:pt>
                <c:pt idx="2">
                  <c:v>Hours spent listening</c:v>
                </c:pt>
                <c:pt idx="3">
                  <c:v>Hours spent listening</c:v>
                </c:pt>
              </c:strCache>
            </c:strRef>
          </c:cat>
          <c:val>
            <c:numRef>
              <c:f>Sheet1!$D$2:$D$5</c:f>
              <c:numCache>
                <c:formatCode>General</c:formatCode>
                <c:ptCount val="4"/>
              </c:numCache>
            </c:numRef>
          </c:val>
          <c:smooth val="0"/>
          <c:extLst>
            <c:ext xmlns:c16="http://schemas.microsoft.com/office/drawing/2014/chart" uri="{C3380CC4-5D6E-409C-BE32-E72D297353CC}">
              <c16:uniqueId val="{00000002-1C9D-44A7-AD1A-DD87EBD66506}"/>
            </c:ext>
          </c:extLst>
        </c:ser>
        <c:dLbls>
          <c:showLegendKey val="0"/>
          <c:showVal val="0"/>
          <c:showCatName val="0"/>
          <c:showSerName val="0"/>
          <c:showPercent val="0"/>
          <c:showBubbleSize val="0"/>
        </c:dLbls>
        <c:smooth val="0"/>
        <c:axId val="738190072"/>
        <c:axId val="738188112"/>
      </c:lineChart>
      <c:catAx>
        <c:axId val="738190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38188112"/>
        <c:crosses val="autoZero"/>
        <c:auto val="1"/>
        <c:lblAlgn val="ctr"/>
        <c:lblOffset val="100"/>
        <c:noMultiLvlLbl val="0"/>
      </c:catAx>
      <c:valAx>
        <c:axId val="738188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38190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53CC6D8-DEFC-45FD-8207-E1ECCC27EA85}" type="doc">
      <dgm:prSet loTypeId="urn:microsoft.com/office/officeart/2005/8/layout/lProcess1" loCatId="process" qsTypeId="urn:microsoft.com/office/officeart/2005/8/quickstyle/simple4" qsCatId="simple" csTypeId="urn:microsoft.com/office/officeart/2005/8/colors/accent1_1" csCatId="accent1" phldr="1"/>
      <dgm:spPr/>
      <dgm:t>
        <a:bodyPr/>
        <a:lstStyle/>
        <a:p>
          <a:endParaRPr lang="en-US"/>
        </a:p>
      </dgm:t>
    </dgm:pt>
    <dgm:pt modelId="{516A4DDC-76BD-494E-B503-625555CCBC4A}">
      <dgm:prSet phldrT="[Text]"/>
      <dgm:spPr>
        <a:solidFill>
          <a:schemeClr val="accent2"/>
        </a:solidFill>
      </dgm:spPr>
      <dgm:t>
        <a:bodyPr/>
        <a:lstStyle/>
        <a:p>
          <a:r>
            <a:rPr lang="en-US" dirty="0"/>
            <a:t>FVA Initial</a:t>
          </a:r>
        </a:p>
      </dgm:t>
    </dgm:pt>
    <dgm:pt modelId="{133DE2D2-6278-469E-8A80-F71EA996A07A}" type="parTrans" cxnId="{7B595755-BE81-46A0-903D-004D1EF6EE33}">
      <dgm:prSet/>
      <dgm:spPr/>
      <dgm:t>
        <a:bodyPr/>
        <a:lstStyle/>
        <a:p>
          <a:endParaRPr lang="en-US"/>
        </a:p>
      </dgm:t>
    </dgm:pt>
    <dgm:pt modelId="{AE4D7DCA-0B66-4207-B896-C721B2CB4C13}" type="sibTrans" cxnId="{7B595755-BE81-46A0-903D-004D1EF6EE33}">
      <dgm:prSet/>
      <dgm:spPr/>
      <dgm:t>
        <a:bodyPr/>
        <a:lstStyle/>
        <a:p>
          <a:endParaRPr lang="en-US"/>
        </a:p>
      </dgm:t>
    </dgm:pt>
    <dgm:pt modelId="{41E3B52E-71B8-4BD0-B1ED-D051FFB12506}">
      <dgm:prSet phldrT="[Text]"/>
      <dgm:spPr>
        <a:solidFill>
          <a:schemeClr val="accent2"/>
        </a:solidFill>
      </dgm:spPr>
      <dgm:t>
        <a:bodyPr/>
        <a:lstStyle/>
        <a:p>
          <a:r>
            <a:rPr lang="en-US" dirty="0"/>
            <a:t>FVA Annual</a:t>
          </a:r>
        </a:p>
      </dgm:t>
    </dgm:pt>
    <dgm:pt modelId="{DA206B73-34B1-48E4-A513-9978853BF217}" type="parTrans" cxnId="{0F0D3551-AF94-422C-87FE-80E4E27CB025}">
      <dgm:prSet/>
      <dgm:spPr/>
      <dgm:t>
        <a:bodyPr/>
        <a:lstStyle/>
        <a:p>
          <a:endParaRPr lang="en-US"/>
        </a:p>
      </dgm:t>
    </dgm:pt>
    <dgm:pt modelId="{2436D701-8B79-4C2B-92A4-52BC1BA24775}" type="sibTrans" cxnId="{0F0D3551-AF94-422C-87FE-80E4E27CB025}">
      <dgm:prSet/>
      <dgm:spPr/>
      <dgm:t>
        <a:bodyPr/>
        <a:lstStyle/>
        <a:p>
          <a:endParaRPr lang="en-US"/>
        </a:p>
      </dgm:t>
    </dgm:pt>
    <dgm:pt modelId="{CD410504-9F7F-47AE-B46E-CE985680360F}">
      <dgm:prSet phldrT="[Text]"/>
      <dgm:spPr/>
      <dgm:t>
        <a:bodyPr/>
        <a:lstStyle/>
        <a:p>
          <a:r>
            <a:rPr lang="en-US" dirty="0"/>
            <a:t>Referral/ </a:t>
          </a:r>
        </a:p>
        <a:p>
          <a:r>
            <a:rPr lang="en-US" dirty="0"/>
            <a:t>Eye Specialist</a:t>
          </a:r>
        </a:p>
      </dgm:t>
    </dgm:pt>
    <dgm:pt modelId="{995C4470-49EF-4BD9-B00A-AD612181AB58}" type="parTrans" cxnId="{6B045370-B4FF-427A-9929-461476AAE193}">
      <dgm:prSet/>
      <dgm:spPr/>
      <dgm:t>
        <a:bodyPr/>
        <a:lstStyle/>
        <a:p>
          <a:endParaRPr lang="en-US"/>
        </a:p>
      </dgm:t>
    </dgm:pt>
    <dgm:pt modelId="{2B847D36-6E88-4DD3-AABD-579C99426233}" type="sibTrans" cxnId="{6B045370-B4FF-427A-9929-461476AAE193}">
      <dgm:prSet/>
      <dgm:spPr/>
      <dgm:t>
        <a:bodyPr/>
        <a:lstStyle/>
        <a:p>
          <a:endParaRPr lang="en-US"/>
        </a:p>
      </dgm:t>
    </dgm:pt>
    <dgm:pt modelId="{C4FF5CFA-9CEF-4C34-984A-CC28F232798F}">
      <dgm:prSet phldrT="[Text]"/>
      <dgm:spPr/>
      <dgm:t>
        <a:bodyPr/>
        <a:lstStyle/>
        <a:p>
          <a:r>
            <a:rPr lang="en-US" dirty="0"/>
            <a:t>Permit to Assess</a:t>
          </a:r>
        </a:p>
      </dgm:t>
    </dgm:pt>
    <dgm:pt modelId="{92813948-C227-4EB2-8530-43003E3CB375}" type="parTrans" cxnId="{710659EC-6706-425F-81BB-5F1E070F7D4D}">
      <dgm:prSet/>
      <dgm:spPr/>
      <dgm:t>
        <a:bodyPr/>
        <a:lstStyle/>
        <a:p>
          <a:endParaRPr lang="en-US"/>
        </a:p>
      </dgm:t>
    </dgm:pt>
    <dgm:pt modelId="{B551F8FA-E415-4EE1-BA68-D13E7D2E980B}" type="sibTrans" cxnId="{710659EC-6706-425F-81BB-5F1E070F7D4D}">
      <dgm:prSet/>
      <dgm:spPr/>
      <dgm:t>
        <a:bodyPr/>
        <a:lstStyle/>
        <a:p>
          <a:endParaRPr lang="en-US"/>
        </a:p>
      </dgm:t>
    </dgm:pt>
    <dgm:pt modelId="{5CBEC7DD-A25D-4956-9A65-6EA385F6FCB5}">
      <dgm:prSet phldrT="[Text]"/>
      <dgm:spPr/>
      <dgm:t>
        <a:bodyPr/>
        <a:lstStyle/>
        <a:p>
          <a:r>
            <a:rPr lang="en-US" dirty="0"/>
            <a:t>Permit to Assess</a:t>
          </a:r>
        </a:p>
      </dgm:t>
    </dgm:pt>
    <dgm:pt modelId="{F342D04F-4D11-41CC-AB66-36041A902B44}" type="parTrans" cxnId="{0687A885-2354-4E9E-B313-4269283F0057}">
      <dgm:prSet/>
      <dgm:spPr/>
      <dgm:t>
        <a:bodyPr/>
        <a:lstStyle/>
        <a:p>
          <a:endParaRPr lang="en-US"/>
        </a:p>
      </dgm:t>
    </dgm:pt>
    <dgm:pt modelId="{BD0F67B1-39E4-45ED-9534-FB8F89E8EEF6}" type="sibTrans" cxnId="{0687A885-2354-4E9E-B313-4269283F0057}">
      <dgm:prSet/>
      <dgm:spPr/>
      <dgm:t>
        <a:bodyPr/>
        <a:lstStyle/>
        <a:p>
          <a:endParaRPr lang="en-US"/>
        </a:p>
      </dgm:t>
    </dgm:pt>
    <dgm:pt modelId="{33BF0E2A-2B00-40A5-832E-FC800DCA5982}">
      <dgm:prSet phldrT="[Text]"/>
      <dgm:spPr/>
      <dgm:t>
        <a:bodyPr/>
        <a:lstStyle/>
        <a:p>
          <a:r>
            <a:rPr lang="en-US" dirty="0"/>
            <a:t>Records/ Observations</a:t>
          </a:r>
        </a:p>
      </dgm:t>
    </dgm:pt>
    <dgm:pt modelId="{F8C31ED9-A2C0-4A09-A419-0AE9A44BB8DF}" type="parTrans" cxnId="{B522739A-4DEE-43CF-9357-A84EF1EEE7ED}">
      <dgm:prSet/>
      <dgm:spPr/>
      <dgm:t>
        <a:bodyPr/>
        <a:lstStyle/>
        <a:p>
          <a:endParaRPr lang="en-US"/>
        </a:p>
      </dgm:t>
    </dgm:pt>
    <dgm:pt modelId="{E373698D-1356-47A7-A591-B72BFE77C3D1}" type="sibTrans" cxnId="{B522739A-4DEE-43CF-9357-A84EF1EEE7ED}">
      <dgm:prSet/>
      <dgm:spPr/>
      <dgm:t>
        <a:bodyPr/>
        <a:lstStyle/>
        <a:p>
          <a:endParaRPr lang="en-US"/>
        </a:p>
      </dgm:t>
    </dgm:pt>
    <dgm:pt modelId="{F7CED298-1605-4B60-9FC8-0A4C25C5AA00}">
      <dgm:prSet phldrT="[Text]"/>
      <dgm:spPr/>
      <dgm:t>
        <a:bodyPr/>
        <a:lstStyle/>
        <a:p>
          <a:r>
            <a:rPr lang="en-US" dirty="0"/>
            <a:t>Records/ Observations</a:t>
          </a:r>
        </a:p>
      </dgm:t>
    </dgm:pt>
    <dgm:pt modelId="{618E2D9E-4CAE-48D5-9A0F-94DAE74A2D69}" type="parTrans" cxnId="{206D6826-92C5-4EEE-A28E-254E966FF0A0}">
      <dgm:prSet/>
      <dgm:spPr/>
      <dgm:t>
        <a:bodyPr/>
        <a:lstStyle/>
        <a:p>
          <a:endParaRPr lang="en-US"/>
        </a:p>
      </dgm:t>
    </dgm:pt>
    <dgm:pt modelId="{1009FF03-5F93-449C-AF20-55447EEE50AB}" type="sibTrans" cxnId="{206D6826-92C5-4EEE-A28E-254E966FF0A0}">
      <dgm:prSet/>
      <dgm:spPr/>
      <dgm:t>
        <a:bodyPr/>
        <a:lstStyle/>
        <a:p>
          <a:endParaRPr lang="en-US"/>
        </a:p>
      </dgm:t>
    </dgm:pt>
    <dgm:pt modelId="{87D09C77-9C5B-45C2-ACC9-ACEA66F18198}">
      <dgm:prSet phldrT="[Text]"/>
      <dgm:spPr/>
      <dgm:t>
        <a:bodyPr/>
        <a:lstStyle/>
        <a:p>
          <a:r>
            <a:rPr lang="en-US" dirty="0"/>
            <a:t>3 to 4 hours to complete written report (45.5%)</a:t>
          </a:r>
        </a:p>
      </dgm:t>
    </dgm:pt>
    <dgm:pt modelId="{A7A65ADC-DB8A-4F76-8458-BC8354307C90}" type="parTrans" cxnId="{542EFA5A-B279-4120-B9BA-FE4ABDE4AFDD}">
      <dgm:prSet/>
      <dgm:spPr/>
      <dgm:t>
        <a:bodyPr/>
        <a:lstStyle/>
        <a:p>
          <a:endParaRPr lang="en-US"/>
        </a:p>
      </dgm:t>
    </dgm:pt>
    <dgm:pt modelId="{8234610D-6FEE-4546-99B0-60EDB0B3BAEC}" type="sibTrans" cxnId="{542EFA5A-B279-4120-B9BA-FE4ABDE4AFDD}">
      <dgm:prSet/>
      <dgm:spPr/>
      <dgm:t>
        <a:bodyPr/>
        <a:lstStyle/>
        <a:p>
          <a:endParaRPr lang="en-US"/>
        </a:p>
      </dgm:t>
    </dgm:pt>
    <dgm:pt modelId="{CAE20587-4D50-4B6B-A17D-199722D630E2}">
      <dgm:prSet phldrT="[Text]"/>
      <dgm:spPr/>
      <dgm:t>
        <a:bodyPr/>
        <a:lstStyle/>
        <a:p>
          <a:r>
            <a:rPr lang="en-US" dirty="0"/>
            <a:t>1 to 2 hours to complete Written report (57%) </a:t>
          </a:r>
        </a:p>
      </dgm:t>
    </dgm:pt>
    <dgm:pt modelId="{6CEBC692-6F9A-47B4-948E-5AEB8FCFD251}" type="parTrans" cxnId="{D22C632F-8F8B-48FF-A898-48FD446A5F78}">
      <dgm:prSet/>
      <dgm:spPr/>
      <dgm:t>
        <a:bodyPr/>
        <a:lstStyle/>
        <a:p>
          <a:endParaRPr lang="en-US"/>
        </a:p>
      </dgm:t>
    </dgm:pt>
    <dgm:pt modelId="{7656320D-CC13-4DD7-8A30-F9FDC84AC6F2}" type="sibTrans" cxnId="{D22C632F-8F8B-48FF-A898-48FD446A5F78}">
      <dgm:prSet/>
      <dgm:spPr/>
      <dgm:t>
        <a:bodyPr/>
        <a:lstStyle/>
        <a:p>
          <a:endParaRPr lang="en-US"/>
        </a:p>
      </dgm:t>
    </dgm:pt>
    <dgm:pt modelId="{EA587102-578B-46F3-8D9E-CEC48527A898}">
      <dgm:prSet phldrT="[Text]"/>
      <dgm:spPr>
        <a:solidFill>
          <a:schemeClr val="accent1"/>
        </a:solidFill>
        <a:ln>
          <a:solidFill>
            <a:schemeClr val="accent1">
              <a:lumMod val="50000"/>
            </a:schemeClr>
          </a:solidFill>
        </a:ln>
      </dgm:spPr>
      <dgm:t>
        <a:bodyPr/>
        <a:lstStyle/>
        <a:p>
          <a:r>
            <a:rPr lang="en-US" dirty="0"/>
            <a:t>Reading Low Vision</a:t>
          </a:r>
        </a:p>
      </dgm:t>
    </dgm:pt>
    <dgm:pt modelId="{5B4D99EA-4A7D-4EFB-95FC-BCCF98693CA7}" type="parTrans" cxnId="{A7B8947C-EA6E-47DE-814B-A0994EFA8C28}">
      <dgm:prSet/>
      <dgm:spPr/>
      <dgm:t>
        <a:bodyPr/>
        <a:lstStyle/>
        <a:p>
          <a:endParaRPr lang="en-US"/>
        </a:p>
      </dgm:t>
    </dgm:pt>
    <dgm:pt modelId="{8D504E2C-8A70-4591-8ECD-4A886FADED33}" type="sibTrans" cxnId="{A7B8947C-EA6E-47DE-814B-A0994EFA8C28}">
      <dgm:prSet/>
      <dgm:spPr/>
      <dgm:t>
        <a:bodyPr/>
        <a:lstStyle/>
        <a:p>
          <a:endParaRPr lang="en-US"/>
        </a:p>
      </dgm:t>
    </dgm:pt>
    <dgm:pt modelId="{038F6A6A-232A-44A4-9628-ADFA8F068F81}">
      <dgm:prSet phldrT="[Text]"/>
      <dgm:spPr/>
      <dgm:t>
        <a:bodyPr/>
        <a:lstStyle/>
        <a:p>
          <a:r>
            <a:rPr lang="en-US" dirty="0"/>
            <a:t>Slow reading speed, error and latency phonologically</a:t>
          </a:r>
        </a:p>
      </dgm:t>
    </dgm:pt>
    <dgm:pt modelId="{403B4542-B2F8-496D-BBEA-3A684B1106F9}" type="parTrans" cxnId="{0DC50B81-769A-4AC7-8C73-8EF8D8334AA1}">
      <dgm:prSet/>
      <dgm:spPr/>
      <dgm:t>
        <a:bodyPr/>
        <a:lstStyle/>
        <a:p>
          <a:endParaRPr lang="en-US"/>
        </a:p>
      </dgm:t>
    </dgm:pt>
    <dgm:pt modelId="{ABE7D012-6867-48DA-AF76-FDB8ECBB944D}" type="sibTrans" cxnId="{0DC50B81-769A-4AC7-8C73-8EF8D8334AA1}">
      <dgm:prSet/>
      <dgm:spPr/>
      <dgm:t>
        <a:bodyPr/>
        <a:lstStyle/>
        <a:p>
          <a:endParaRPr lang="en-US"/>
        </a:p>
      </dgm:t>
    </dgm:pt>
    <dgm:pt modelId="{15982A38-A73B-4943-B138-EA0EAB77BC29}">
      <dgm:prSet phldrT="[Text]"/>
      <dgm:spPr/>
      <dgm:t>
        <a:bodyPr/>
        <a:lstStyle/>
        <a:p>
          <a:r>
            <a:rPr lang="en-US" dirty="0"/>
            <a:t>Reading Process Affected Quantitatively</a:t>
          </a:r>
        </a:p>
      </dgm:t>
    </dgm:pt>
    <dgm:pt modelId="{7CBA4BA7-B8C9-4EC9-9C51-4E810224FE14}" type="parTrans" cxnId="{B767AB03-F7F7-492B-8158-C75E1682A10F}">
      <dgm:prSet/>
      <dgm:spPr/>
      <dgm:t>
        <a:bodyPr/>
        <a:lstStyle/>
        <a:p>
          <a:endParaRPr lang="en-US"/>
        </a:p>
      </dgm:t>
    </dgm:pt>
    <dgm:pt modelId="{9295158E-0763-4655-AD0E-61686A560F58}" type="sibTrans" cxnId="{B767AB03-F7F7-492B-8158-C75E1682A10F}">
      <dgm:prSet/>
      <dgm:spPr/>
      <dgm:t>
        <a:bodyPr/>
        <a:lstStyle/>
        <a:p>
          <a:endParaRPr lang="en-US"/>
        </a:p>
      </dgm:t>
    </dgm:pt>
    <dgm:pt modelId="{5CA89521-836B-470D-B51C-F8A4714D4EFF}">
      <dgm:prSet phldrT="[Text]"/>
      <dgm:spPr>
        <a:solidFill>
          <a:schemeClr val="accent1">
            <a:lumMod val="75000"/>
          </a:schemeClr>
        </a:solidFill>
      </dgm:spPr>
      <dgm:t>
        <a:bodyPr/>
        <a:lstStyle/>
        <a:p>
          <a:r>
            <a:rPr lang="en-US" dirty="0"/>
            <a:t>Control Group</a:t>
          </a:r>
        </a:p>
      </dgm:t>
    </dgm:pt>
    <dgm:pt modelId="{D7F37AAF-020D-463D-9735-A1336884A6AE}" type="parTrans" cxnId="{6D853954-67EB-442C-9F5A-866B9247A562}">
      <dgm:prSet/>
      <dgm:spPr/>
      <dgm:t>
        <a:bodyPr/>
        <a:lstStyle/>
        <a:p>
          <a:endParaRPr lang="en-US"/>
        </a:p>
      </dgm:t>
    </dgm:pt>
    <dgm:pt modelId="{C27250CA-FF59-4A03-8472-477331DB98EB}" type="sibTrans" cxnId="{6D853954-67EB-442C-9F5A-866B9247A562}">
      <dgm:prSet/>
      <dgm:spPr/>
      <dgm:t>
        <a:bodyPr/>
        <a:lstStyle/>
        <a:p>
          <a:endParaRPr lang="en-US"/>
        </a:p>
      </dgm:t>
    </dgm:pt>
    <dgm:pt modelId="{63746B76-9534-4F4F-B65B-B8A9AACC03F9}">
      <dgm:prSet phldrT="[Text]"/>
      <dgm:spPr/>
      <dgm:t>
        <a:bodyPr/>
        <a:lstStyle/>
        <a:p>
          <a:r>
            <a:rPr lang="en-US" dirty="0"/>
            <a:t>Results: reading speed faster</a:t>
          </a:r>
        </a:p>
      </dgm:t>
    </dgm:pt>
    <dgm:pt modelId="{525F31A2-90BB-4E18-B1F5-10D38B8099D9}" type="parTrans" cxnId="{36634D94-C210-4DDC-A75A-FBCAAFC75039}">
      <dgm:prSet/>
      <dgm:spPr/>
      <dgm:t>
        <a:bodyPr/>
        <a:lstStyle/>
        <a:p>
          <a:endParaRPr lang="en-US"/>
        </a:p>
      </dgm:t>
    </dgm:pt>
    <dgm:pt modelId="{A9C1E709-4F9E-4AAB-BB7C-51A08921302E}" type="sibTrans" cxnId="{36634D94-C210-4DDC-A75A-FBCAAFC75039}">
      <dgm:prSet/>
      <dgm:spPr/>
      <dgm:t>
        <a:bodyPr/>
        <a:lstStyle/>
        <a:p>
          <a:endParaRPr lang="en-US"/>
        </a:p>
      </dgm:t>
    </dgm:pt>
    <dgm:pt modelId="{5CB20C1A-D92D-4DED-BB1B-D113E2006C55}">
      <dgm:prSet phldrT="[Text]"/>
      <dgm:spPr/>
      <dgm:t>
        <a:bodyPr/>
        <a:lstStyle/>
        <a:p>
          <a:r>
            <a:rPr lang="en-US" dirty="0"/>
            <a:t>Qualitatively same reading behavior as Low Vision</a:t>
          </a:r>
        </a:p>
      </dgm:t>
    </dgm:pt>
    <dgm:pt modelId="{5ABE8E5F-26E3-4C88-A09C-44363B99D147}" type="parTrans" cxnId="{D1EB8A19-014C-42AE-9F8D-325E631D8FE9}">
      <dgm:prSet/>
      <dgm:spPr/>
      <dgm:t>
        <a:bodyPr/>
        <a:lstStyle/>
        <a:p>
          <a:endParaRPr lang="en-US"/>
        </a:p>
      </dgm:t>
    </dgm:pt>
    <dgm:pt modelId="{7BA6E93A-EC79-4425-BCAD-9518E06A22F9}" type="sibTrans" cxnId="{D1EB8A19-014C-42AE-9F8D-325E631D8FE9}">
      <dgm:prSet/>
      <dgm:spPr/>
      <dgm:t>
        <a:bodyPr/>
        <a:lstStyle/>
        <a:p>
          <a:endParaRPr lang="en-US"/>
        </a:p>
      </dgm:t>
    </dgm:pt>
    <dgm:pt modelId="{22D8E0AF-322E-4A8E-BC3C-6E9E9A51F58F}" type="pres">
      <dgm:prSet presAssocID="{C53CC6D8-DEFC-45FD-8207-E1ECCC27EA85}" presName="Name0" presStyleCnt="0">
        <dgm:presLayoutVars>
          <dgm:dir/>
          <dgm:animLvl val="lvl"/>
          <dgm:resizeHandles val="exact"/>
        </dgm:presLayoutVars>
      </dgm:prSet>
      <dgm:spPr/>
    </dgm:pt>
    <dgm:pt modelId="{B1443ED3-5E34-456D-8CD9-88B600EDA95F}" type="pres">
      <dgm:prSet presAssocID="{516A4DDC-76BD-494E-B503-625555CCBC4A}" presName="vertFlow" presStyleCnt="0"/>
      <dgm:spPr/>
    </dgm:pt>
    <dgm:pt modelId="{9BBCF6CE-E750-48B6-B333-305BBB100737}" type="pres">
      <dgm:prSet presAssocID="{516A4DDC-76BD-494E-B503-625555CCBC4A}" presName="header" presStyleLbl="node1" presStyleIdx="0" presStyleCnt="4" custLinFactNeighborX="-198" custLinFactNeighborY="-12639"/>
      <dgm:spPr/>
    </dgm:pt>
    <dgm:pt modelId="{1B1F80F4-E9A5-4A99-A630-6548067B7CB5}" type="pres">
      <dgm:prSet presAssocID="{995C4470-49EF-4BD9-B00A-AD612181AB58}" presName="parTrans" presStyleLbl="sibTrans2D1" presStyleIdx="0" presStyleCnt="11"/>
      <dgm:spPr/>
    </dgm:pt>
    <dgm:pt modelId="{85447532-8740-4202-B6A5-AE63748B9291}" type="pres">
      <dgm:prSet presAssocID="{CD410504-9F7F-47AE-B46E-CE985680360F}" presName="child" presStyleLbl="alignAccFollowNode1" presStyleIdx="0" presStyleCnt="11">
        <dgm:presLayoutVars>
          <dgm:chMax val="0"/>
          <dgm:bulletEnabled val="1"/>
        </dgm:presLayoutVars>
      </dgm:prSet>
      <dgm:spPr/>
    </dgm:pt>
    <dgm:pt modelId="{7CAEA63C-96B5-40D4-900F-409598FDB0C1}" type="pres">
      <dgm:prSet presAssocID="{2B847D36-6E88-4DD3-AABD-579C99426233}" presName="sibTrans" presStyleLbl="sibTrans2D1" presStyleIdx="1" presStyleCnt="11"/>
      <dgm:spPr/>
    </dgm:pt>
    <dgm:pt modelId="{459BBFF8-CE50-41AE-9B5E-F6026BBE4F45}" type="pres">
      <dgm:prSet presAssocID="{C4FF5CFA-9CEF-4C34-984A-CC28F232798F}" presName="child" presStyleLbl="alignAccFollowNode1" presStyleIdx="1" presStyleCnt="11">
        <dgm:presLayoutVars>
          <dgm:chMax val="0"/>
          <dgm:bulletEnabled val="1"/>
        </dgm:presLayoutVars>
      </dgm:prSet>
      <dgm:spPr/>
    </dgm:pt>
    <dgm:pt modelId="{A65C4264-24F4-4122-844B-F5E582EC0111}" type="pres">
      <dgm:prSet presAssocID="{B551F8FA-E415-4EE1-BA68-D13E7D2E980B}" presName="sibTrans" presStyleLbl="sibTrans2D1" presStyleIdx="2" presStyleCnt="11"/>
      <dgm:spPr/>
    </dgm:pt>
    <dgm:pt modelId="{9A5E1799-26FB-4959-97AA-0FCC22761318}" type="pres">
      <dgm:prSet presAssocID="{F7CED298-1605-4B60-9FC8-0A4C25C5AA00}" presName="child" presStyleLbl="alignAccFollowNode1" presStyleIdx="2" presStyleCnt="11">
        <dgm:presLayoutVars>
          <dgm:chMax val="0"/>
          <dgm:bulletEnabled val="1"/>
        </dgm:presLayoutVars>
      </dgm:prSet>
      <dgm:spPr/>
    </dgm:pt>
    <dgm:pt modelId="{3FBD4BD3-B74D-4AAB-9295-AE19DCC50691}" type="pres">
      <dgm:prSet presAssocID="{1009FF03-5F93-449C-AF20-55447EEE50AB}" presName="sibTrans" presStyleLbl="sibTrans2D1" presStyleIdx="3" presStyleCnt="11"/>
      <dgm:spPr/>
    </dgm:pt>
    <dgm:pt modelId="{8C46515F-5745-4BFE-8634-C34D77574BE3}" type="pres">
      <dgm:prSet presAssocID="{87D09C77-9C5B-45C2-ACC9-ACEA66F18198}" presName="child" presStyleLbl="alignAccFollowNode1" presStyleIdx="3" presStyleCnt="11">
        <dgm:presLayoutVars>
          <dgm:chMax val="0"/>
          <dgm:bulletEnabled val="1"/>
        </dgm:presLayoutVars>
      </dgm:prSet>
      <dgm:spPr/>
    </dgm:pt>
    <dgm:pt modelId="{8F2F3A22-7A2A-4EE4-9C5B-70F6E89B9064}" type="pres">
      <dgm:prSet presAssocID="{516A4DDC-76BD-494E-B503-625555CCBC4A}" presName="hSp" presStyleCnt="0"/>
      <dgm:spPr/>
    </dgm:pt>
    <dgm:pt modelId="{734C3A16-72FA-42CA-BF15-F44513245016}" type="pres">
      <dgm:prSet presAssocID="{41E3B52E-71B8-4BD0-B1ED-D051FFB12506}" presName="vertFlow" presStyleCnt="0"/>
      <dgm:spPr/>
    </dgm:pt>
    <dgm:pt modelId="{09ADE9CE-20B7-4A4E-BED6-D56E4ED1D855}" type="pres">
      <dgm:prSet presAssocID="{41E3B52E-71B8-4BD0-B1ED-D051FFB12506}" presName="header" presStyleLbl="node1" presStyleIdx="1" presStyleCnt="4"/>
      <dgm:spPr/>
    </dgm:pt>
    <dgm:pt modelId="{C8CE6287-76AA-46C4-B478-0F9183DE6118}" type="pres">
      <dgm:prSet presAssocID="{F342D04F-4D11-41CC-AB66-36041A902B44}" presName="parTrans" presStyleLbl="sibTrans2D1" presStyleIdx="4" presStyleCnt="11"/>
      <dgm:spPr/>
    </dgm:pt>
    <dgm:pt modelId="{F7AA6D3E-BCE0-4C06-B101-080DA85DCB01}" type="pres">
      <dgm:prSet presAssocID="{5CBEC7DD-A25D-4956-9A65-6EA385F6FCB5}" presName="child" presStyleLbl="alignAccFollowNode1" presStyleIdx="4" presStyleCnt="11">
        <dgm:presLayoutVars>
          <dgm:chMax val="0"/>
          <dgm:bulletEnabled val="1"/>
        </dgm:presLayoutVars>
      </dgm:prSet>
      <dgm:spPr/>
    </dgm:pt>
    <dgm:pt modelId="{DDA5CBC7-AA05-481A-A03A-3964C1BBBB5A}" type="pres">
      <dgm:prSet presAssocID="{BD0F67B1-39E4-45ED-9534-FB8F89E8EEF6}" presName="sibTrans" presStyleLbl="sibTrans2D1" presStyleIdx="5" presStyleCnt="11"/>
      <dgm:spPr/>
    </dgm:pt>
    <dgm:pt modelId="{73DBFA1A-3823-4209-9CD6-DBDD456F39FB}" type="pres">
      <dgm:prSet presAssocID="{33BF0E2A-2B00-40A5-832E-FC800DCA5982}" presName="child" presStyleLbl="alignAccFollowNode1" presStyleIdx="5" presStyleCnt="11">
        <dgm:presLayoutVars>
          <dgm:chMax val="0"/>
          <dgm:bulletEnabled val="1"/>
        </dgm:presLayoutVars>
      </dgm:prSet>
      <dgm:spPr/>
    </dgm:pt>
    <dgm:pt modelId="{E7F7C4A8-2F3A-49BA-B2E4-CF48FCA5D8D8}" type="pres">
      <dgm:prSet presAssocID="{E373698D-1356-47A7-A591-B72BFE77C3D1}" presName="sibTrans" presStyleLbl="sibTrans2D1" presStyleIdx="6" presStyleCnt="11"/>
      <dgm:spPr/>
    </dgm:pt>
    <dgm:pt modelId="{68423B8C-DD55-4C1A-86D3-87118415FFA7}" type="pres">
      <dgm:prSet presAssocID="{CAE20587-4D50-4B6B-A17D-199722D630E2}" presName="child" presStyleLbl="alignAccFollowNode1" presStyleIdx="6" presStyleCnt="11">
        <dgm:presLayoutVars>
          <dgm:chMax val="0"/>
          <dgm:bulletEnabled val="1"/>
        </dgm:presLayoutVars>
      </dgm:prSet>
      <dgm:spPr/>
    </dgm:pt>
    <dgm:pt modelId="{D5E79C7E-BA4F-41B5-AEAD-7D11CABDB66C}" type="pres">
      <dgm:prSet presAssocID="{41E3B52E-71B8-4BD0-B1ED-D051FFB12506}" presName="hSp" presStyleCnt="0"/>
      <dgm:spPr/>
    </dgm:pt>
    <dgm:pt modelId="{96EC6E5F-616C-4A0E-8B47-23C2DB360B15}" type="pres">
      <dgm:prSet presAssocID="{EA587102-578B-46F3-8D9E-CEC48527A898}" presName="vertFlow" presStyleCnt="0"/>
      <dgm:spPr/>
    </dgm:pt>
    <dgm:pt modelId="{67971461-EE07-4B5E-A0C3-A166C6559682}" type="pres">
      <dgm:prSet presAssocID="{EA587102-578B-46F3-8D9E-CEC48527A898}" presName="header" presStyleLbl="node1" presStyleIdx="2" presStyleCnt="4"/>
      <dgm:spPr/>
    </dgm:pt>
    <dgm:pt modelId="{BF9CEF10-4726-4D20-AC2F-85DE706D0D00}" type="pres">
      <dgm:prSet presAssocID="{403B4542-B2F8-496D-BBEA-3A684B1106F9}" presName="parTrans" presStyleLbl="sibTrans2D1" presStyleIdx="7" presStyleCnt="11"/>
      <dgm:spPr/>
    </dgm:pt>
    <dgm:pt modelId="{C1386769-D313-4B62-9BE9-A84DD636105E}" type="pres">
      <dgm:prSet presAssocID="{038F6A6A-232A-44A4-9628-ADFA8F068F81}" presName="child" presStyleLbl="alignAccFollowNode1" presStyleIdx="7" presStyleCnt="11">
        <dgm:presLayoutVars>
          <dgm:chMax val="0"/>
          <dgm:bulletEnabled val="1"/>
        </dgm:presLayoutVars>
      </dgm:prSet>
      <dgm:spPr/>
    </dgm:pt>
    <dgm:pt modelId="{0C1CAC8B-CC80-49DA-9707-021AB163C55F}" type="pres">
      <dgm:prSet presAssocID="{ABE7D012-6867-48DA-AF76-FDB8ECBB944D}" presName="sibTrans" presStyleLbl="sibTrans2D1" presStyleIdx="8" presStyleCnt="11"/>
      <dgm:spPr/>
    </dgm:pt>
    <dgm:pt modelId="{2985E292-795D-4403-BD7F-3A17BE0B21A7}" type="pres">
      <dgm:prSet presAssocID="{15982A38-A73B-4943-B138-EA0EAB77BC29}" presName="child" presStyleLbl="alignAccFollowNode1" presStyleIdx="8" presStyleCnt="11">
        <dgm:presLayoutVars>
          <dgm:chMax val="0"/>
          <dgm:bulletEnabled val="1"/>
        </dgm:presLayoutVars>
      </dgm:prSet>
      <dgm:spPr/>
    </dgm:pt>
    <dgm:pt modelId="{AEFF52EA-2D4D-4AD3-9F53-6B25191BD163}" type="pres">
      <dgm:prSet presAssocID="{EA587102-578B-46F3-8D9E-CEC48527A898}" presName="hSp" presStyleCnt="0"/>
      <dgm:spPr/>
    </dgm:pt>
    <dgm:pt modelId="{C057A87B-CF77-43C5-95EA-FF69715D34A3}" type="pres">
      <dgm:prSet presAssocID="{5CA89521-836B-470D-B51C-F8A4714D4EFF}" presName="vertFlow" presStyleCnt="0"/>
      <dgm:spPr/>
    </dgm:pt>
    <dgm:pt modelId="{DA50ACFD-2722-4D29-B376-5CF3C8F3EB41}" type="pres">
      <dgm:prSet presAssocID="{5CA89521-836B-470D-B51C-F8A4714D4EFF}" presName="header" presStyleLbl="node1" presStyleIdx="3" presStyleCnt="4"/>
      <dgm:spPr/>
    </dgm:pt>
    <dgm:pt modelId="{E31C91BC-3A8F-4AC7-8DBF-330AFF31351C}" type="pres">
      <dgm:prSet presAssocID="{525F31A2-90BB-4E18-B1F5-10D38B8099D9}" presName="parTrans" presStyleLbl="sibTrans2D1" presStyleIdx="9" presStyleCnt="11"/>
      <dgm:spPr/>
    </dgm:pt>
    <dgm:pt modelId="{AC28A259-E8AB-491C-9FF1-41516FA5BC71}" type="pres">
      <dgm:prSet presAssocID="{63746B76-9534-4F4F-B65B-B8A9AACC03F9}" presName="child" presStyleLbl="alignAccFollowNode1" presStyleIdx="9" presStyleCnt="11">
        <dgm:presLayoutVars>
          <dgm:chMax val="0"/>
          <dgm:bulletEnabled val="1"/>
        </dgm:presLayoutVars>
      </dgm:prSet>
      <dgm:spPr/>
    </dgm:pt>
    <dgm:pt modelId="{DF54C50F-225E-47E8-9EC4-AAA209AD28CA}" type="pres">
      <dgm:prSet presAssocID="{A9C1E709-4F9E-4AAB-BB7C-51A08921302E}" presName="sibTrans" presStyleLbl="sibTrans2D1" presStyleIdx="10" presStyleCnt="11"/>
      <dgm:spPr/>
    </dgm:pt>
    <dgm:pt modelId="{75889BA5-DC82-4D41-8983-B2EE794BC078}" type="pres">
      <dgm:prSet presAssocID="{5CB20C1A-D92D-4DED-BB1B-D113E2006C55}" presName="child" presStyleLbl="alignAccFollowNode1" presStyleIdx="10" presStyleCnt="11">
        <dgm:presLayoutVars>
          <dgm:chMax val="0"/>
          <dgm:bulletEnabled val="1"/>
        </dgm:presLayoutVars>
      </dgm:prSet>
      <dgm:spPr/>
    </dgm:pt>
  </dgm:ptLst>
  <dgm:cxnLst>
    <dgm:cxn modelId="{F0586601-9ACD-4FBD-BD5A-48D73FF14301}" type="presOf" srcId="{516A4DDC-76BD-494E-B503-625555CCBC4A}" destId="{9BBCF6CE-E750-48B6-B333-305BBB100737}" srcOrd="0" destOrd="0" presId="urn:microsoft.com/office/officeart/2005/8/layout/lProcess1"/>
    <dgm:cxn modelId="{B767AB03-F7F7-492B-8158-C75E1682A10F}" srcId="{EA587102-578B-46F3-8D9E-CEC48527A898}" destId="{15982A38-A73B-4943-B138-EA0EAB77BC29}" srcOrd="1" destOrd="0" parTransId="{7CBA4BA7-B8C9-4EC9-9C51-4E810224FE14}" sibTransId="{9295158E-0763-4655-AD0E-61686A560F58}"/>
    <dgm:cxn modelId="{25B66A08-E57F-429F-A076-5691EC284D95}" type="presOf" srcId="{33BF0E2A-2B00-40A5-832E-FC800DCA5982}" destId="{73DBFA1A-3823-4209-9CD6-DBDD456F39FB}" srcOrd="0" destOrd="0" presId="urn:microsoft.com/office/officeart/2005/8/layout/lProcess1"/>
    <dgm:cxn modelId="{D8B46E14-EE50-493C-A469-7E70E63B953B}" type="presOf" srcId="{15982A38-A73B-4943-B138-EA0EAB77BC29}" destId="{2985E292-795D-4403-BD7F-3A17BE0B21A7}" srcOrd="0" destOrd="0" presId="urn:microsoft.com/office/officeart/2005/8/layout/lProcess1"/>
    <dgm:cxn modelId="{AB112F16-9765-4DCF-8A6B-B4FEBB1DF80B}" type="presOf" srcId="{1009FF03-5F93-449C-AF20-55447EEE50AB}" destId="{3FBD4BD3-B74D-4AAB-9295-AE19DCC50691}" srcOrd="0" destOrd="0" presId="urn:microsoft.com/office/officeart/2005/8/layout/lProcess1"/>
    <dgm:cxn modelId="{D1EB8A19-014C-42AE-9F8D-325E631D8FE9}" srcId="{5CA89521-836B-470D-B51C-F8A4714D4EFF}" destId="{5CB20C1A-D92D-4DED-BB1B-D113E2006C55}" srcOrd="1" destOrd="0" parTransId="{5ABE8E5F-26E3-4C88-A09C-44363B99D147}" sibTransId="{7BA6E93A-EC79-4425-BCAD-9518E06A22F9}"/>
    <dgm:cxn modelId="{7F02F21A-BECD-4B8C-A0ED-2FD37CA7DF1B}" type="presOf" srcId="{A9C1E709-4F9E-4AAB-BB7C-51A08921302E}" destId="{DF54C50F-225E-47E8-9EC4-AAA209AD28CA}" srcOrd="0" destOrd="0" presId="urn:microsoft.com/office/officeart/2005/8/layout/lProcess1"/>
    <dgm:cxn modelId="{206D6826-92C5-4EEE-A28E-254E966FF0A0}" srcId="{516A4DDC-76BD-494E-B503-625555CCBC4A}" destId="{F7CED298-1605-4B60-9FC8-0A4C25C5AA00}" srcOrd="2" destOrd="0" parTransId="{618E2D9E-4CAE-48D5-9A0F-94DAE74A2D69}" sibTransId="{1009FF03-5F93-449C-AF20-55447EEE50AB}"/>
    <dgm:cxn modelId="{D22C632F-8F8B-48FF-A898-48FD446A5F78}" srcId="{41E3B52E-71B8-4BD0-B1ED-D051FFB12506}" destId="{CAE20587-4D50-4B6B-A17D-199722D630E2}" srcOrd="2" destOrd="0" parTransId="{6CEBC692-6F9A-47B4-948E-5AEB8FCFD251}" sibTransId="{7656320D-CC13-4DD7-8A30-F9FDC84AC6F2}"/>
    <dgm:cxn modelId="{3EF97A2F-4200-46E4-86EB-19980AD436FE}" type="presOf" srcId="{CD410504-9F7F-47AE-B46E-CE985680360F}" destId="{85447532-8740-4202-B6A5-AE63748B9291}" srcOrd="0" destOrd="0" presId="urn:microsoft.com/office/officeart/2005/8/layout/lProcess1"/>
    <dgm:cxn modelId="{28FAA735-D033-4888-A512-CA0B0DC5D34E}" type="presOf" srcId="{B551F8FA-E415-4EE1-BA68-D13E7D2E980B}" destId="{A65C4264-24F4-4122-844B-F5E582EC0111}" srcOrd="0" destOrd="0" presId="urn:microsoft.com/office/officeart/2005/8/layout/lProcess1"/>
    <dgm:cxn modelId="{177AFE5D-5A5F-401C-8390-858F33CAC97C}" type="presOf" srcId="{87D09C77-9C5B-45C2-ACC9-ACEA66F18198}" destId="{8C46515F-5745-4BFE-8634-C34D77574BE3}" srcOrd="0" destOrd="0" presId="urn:microsoft.com/office/officeart/2005/8/layout/lProcess1"/>
    <dgm:cxn modelId="{CAEA814D-FE9C-4BD3-8623-87D2E421CDED}" type="presOf" srcId="{525F31A2-90BB-4E18-B1F5-10D38B8099D9}" destId="{E31C91BC-3A8F-4AC7-8DBF-330AFF31351C}" srcOrd="0" destOrd="0" presId="urn:microsoft.com/office/officeart/2005/8/layout/lProcess1"/>
    <dgm:cxn modelId="{6B045370-B4FF-427A-9929-461476AAE193}" srcId="{516A4DDC-76BD-494E-B503-625555CCBC4A}" destId="{CD410504-9F7F-47AE-B46E-CE985680360F}" srcOrd="0" destOrd="0" parTransId="{995C4470-49EF-4BD9-B00A-AD612181AB58}" sibTransId="{2B847D36-6E88-4DD3-AABD-579C99426233}"/>
    <dgm:cxn modelId="{0F0D3551-AF94-422C-87FE-80E4E27CB025}" srcId="{C53CC6D8-DEFC-45FD-8207-E1ECCC27EA85}" destId="{41E3B52E-71B8-4BD0-B1ED-D051FFB12506}" srcOrd="1" destOrd="0" parTransId="{DA206B73-34B1-48E4-A513-9978853BF217}" sibTransId="{2436D701-8B79-4C2B-92A4-52BC1BA24775}"/>
    <dgm:cxn modelId="{73058351-9FAC-4F4F-A5FB-FC365EDF9D02}" type="presOf" srcId="{C53CC6D8-DEFC-45FD-8207-E1ECCC27EA85}" destId="{22D8E0AF-322E-4A8E-BC3C-6E9E9A51F58F}" srcOrd="0" destOrd="0" presId="urn:microsoft.com/office/officeart/2005/8/layout/lProcess1"/>
    <dgm:cxn modelId="{6D853954-67EB-442C-9F5A-866B9247A562}" srcId="{C53CC6D8-DEFC-45FD-8207-E1ECCC27EA85}" destId="{5CA89521-836B-470D-B51C-F8A4714D4EFF}" srcOrd="3" destOrd="0" parTransId="{D7F37AAF-020D-463D-9735-A1336884A6AE}" sibTransId="{C27250CA-FF59-4A03-8472-477331DB98EB}"/>
    <dgm:cxn modelId="{D2430375-0F29-4591-AAE4-CB3B30C4B793}" type="presOf" srcId="{EA587102-578B-46F3-8D9E-CEC48527A898}" destId="{67971461-EE07-4B5E-A0C3-A166C6559682}" srcOrd="0" destOrd="0" presId="urn:microsoft.com/office/officeart/2005/8/layout/lProcess1"/>
    <dgm:cxn modelId="{7B595755-BE81-46A0-903D-004D1EF6EE33}" srcId="{C53CC6D8-DEFC-45FD-8207-E1ECCC27EA85}" destId="{516A4DDC-76BD-494E-B503-625555CCBC4A}" srcOrd="0" destOrd="0" parTransId="{133DE2D2-6278-469E-8A80-F71EA996A07A}" sibTransId="{AE4D7DCA-0B66-4207-B896-C721B2CB4C13}"/>
    <dgm:cxn modelId="{542EFA5A-B279-4120-B9BA-FE4ABDE4AFDD}" srcId="{516A4DDC-76BD-494E-B503-625555CCBC4A}" destId="{87D09C77-9C5B-45C2-ACC9-ACEA66F18198}" srcOrd="3" destOrd="0" parTransId="{A7A65ADC-DB8A-4F76-8458-BC8354307C90}" sibTransId="{8234610D-6FEE-4546-99B0-60EDB0B3BAEC}"/>
    <dgm:cxn modelId="{A7B8947C-EA6E-47DE-814B-A0994EFA8C28}" srcId="{C53CC6D8-DEFC-45FD-8207-E1ECCC27EA85}" destId="{EA587102-578B-46F3-8D9E-CEC48527A898}" srcOrd="2" destOrd="0" parTransId="{5B4D99EA-4A7D-4EFB-95FC-BCCF98693CA7}" sibTransId="{8D504E2C-8A70-4591-8ECD-4A886FADED33}"/>
    <dgm:cxn modelId="{E26EF37D-CA6A-40E6-84D5-4EA9B936B567}" type="presOf" srcId="{5CA89521-836B-470D-B51C-F8A4714D4EFF}" destId="{DA50ACFD-2722-4D29-B376-5CF3C8F3EB41}" srcOrd="0" destOrd="0" presId="urn:microsoft.com/office/officeart/2005/8/layout/lProcess1"/>
    <dgm:cxn modelId="{60A6E07E-63FF-4C81-A385-5E00467DE9D8}" type="presOf" srcId="{F7CED298-1605-4B60-9FC8-0A4C25C5AA00}" destId="{9A5E1799-26FB-4959-97AA-0FCC22761318}" srcOrd="0" destOrd="0" presId="urn:microsoft.com/office/officeart/2005/8/layout/lProcess1"/>
    <dgm:cxn modelId="{0DC50B81-769A-4AC7-8C73-8EF8D8334AA1}" srcId="{EA587102-578B-46F3-8D9E-CEC48527A898}" destId="{038F6A6A-232A-44A4-9628-ADFA8F068F81}" srcOrd="0" destOrd="0" parTransId="{403B4542-B2F8-496D-BBEA-3A684B1106F9}" sibTransId="{ABE7D012-6867-48DA-AF76-FDB8ECBB944D}"/>
    <dgm:cxn modelId="{0687A885-2354-4E9E-B313-4269283F0057}" srcId="{41E3B52E-71B8-4BD0-B1ED-D051FFB12506}" destId="{5CBEC7DD-A25D-4956-9A65-6EA385F6FCB5}" srcOrd="0" destOrd="0" parTransId="{F342D04F-4D11-41CC-AB66-36041A902B44}" sibTransId="{BD0F67B1-39E4-45ED-9534-FB8F89E8EEF6}"/>
    <dgm:cxn modelId="{20E91086-4757-4CF3-9C35-102C5A4D0079}" type="presOf" srcId="{403B4542-B2F8-496D-BBEA-3A684B1106F9}" destId="{BF9CEF10-4726-4D20-AC2F-85DE706D0D00}" srcOrd="0" destOrd="0" presId="urn:microsoft.com/office/officeart/2005/8/layout/lProcess1"/>
    <dgm:cxn modelId="{9C706988-580C-4829-94E8-BE4491FF0228}" type="presOf" srcId="{995C4470-49EF-4BD9-B00A-AD612181AB58}" destId="{1B1F80F4-E9A5-4A99-A630-6548067B7CB5}" srcOrd="0" destOrd="0" presId="urn:microsoft.com/office/officeart/2005/8/layout/lProcess1"/>
    <dgm:cxn modelId="{F6742589-989F-4466-ABD8-B9A53946EFA3}" type="presOf" srcId="{038F6A6A-232A-44A4-9628-ADFA8F068F81}" destId="{C1386769-D313-4B62-9BE9-A84DD636105E}" srcOrd="0" destOrd="0" presId="urn:microsoft.com/office/officeart/2005/8/layout/lProcess1"/>
    <dgm:cxn modelId="{5F55A28B-96EB-4565-9919-9E4BDE07F610}" type="presOf" srcId="{F342D04F-4D11-41CC-AB66-36041A902B44}" destId="{C8CE6287-76AA-46C4-B478-0F9183DE6118}" srcOrd="0" destOrd="0" presId="urn:microsoft.com/office/officeart/2005/8/layout/lProcess1"/>
    <dgm:cxn modelId="{36634D94-C210-4DDC-A75A-FBCAAFC75039}" srcId="{5CA89521-836B-470D-B51C-F8A4714D4EFF}" destId="{63746B76-9534-4F4F-B65B-B8A9AACC03F9}" srcOrd="0" destOrd="0" parTransId="{525F31A2-90BB-4E18-B1F5-10D38B8099D9}" sibTransId="{A9C1E709-4F9E-4AAB-BB7C-51A08921302E}"/>
    <dgm:cxn modelId="{AC32EC95-E874-4C4E-AF61-58E99EE59A51}" type="presOf" srcId="{C4FF5CFA-9CEF-4C34-984A-CC28F232798F}" destId="{459BBFF8-CE50-41AE-9B5E-F6026BBE4F45}" srcOrd="0" destOrd="0" presId="urn:microsoft.com/office/officeart/2005/8/layout/lProcess1"/>
    <dgm:cxn modelId="{B522739A-4DEE-43CF-9357-A84EF1EEE7ED}" srcId="{41E3B52E-71B8-4BD0-B1ED-D051FFB12506}" destId="{33BF0E2A-2B00-40A5-832E-FC800DCA5982}" srcOrd="1" destOrd="0" parTransId="{F8C31ED9-A2C0-4A09-A419-0AE9A44BB8DF}" sibTransId="{E373698D-1356-47A7-A591-B72BFE77C3D1}"/>
    <dgm:cxn modelId="{AEAE8CB6-1B26-4996-A549-ADEFF4BF9B7B}" type="presOf" srcId="{41E3B52E-71B8-4BD0-B1ED-D051FFB12506}" destId="{09ADE9CE-20B7-4A4E-BED6-D56E4ED1D855}" srcOrd="0" destOrd="0" presId="urn:microsoft.com/office/officeart/2005/8/layout/lProcess1"/>
    <dgm:cxn modelId="{541426C5-B997-49AC-A1CD-ABBC86A85301}" type="presOf" srcId="{BD0F67B1-39E4-45ED-9534-FB8F89E8EEF6}" destId="{DDA5CBC7-AA05-481A-A03A-3964C1BBBB5A}" srcOrd="0" destOrd="0" presId="urn:microsoft.com/office/officeart/2005/8/layout/lProcess1"/>
    <dgm:cxn modelId="{414375C7-23B9-49F8-AEFD-1552E3E6888B}" type="presOf" srcId="{5CB20C1A-D92D-4DED-BB1B-D113E2006C55}" destId="{75889BA5-DC82-4D41-8983-B2EE794BC078}" srcOrd="0" destOrd="0" presId="urn:microsoft.com/office/officeart/2005/8/layout/lProcess1"/>
    <dgm:cxn modelId="{0E9367DA-F3C7-4672-A3E1-FDDD869E15C8}" type="presOf" srcId="{ABE7D012-6867-48DA-AF76-FDB8ECBB944D}" destId="{0C1CAC8B-CC80-49DA-9707-021AB163C55F}" srcOrd="0" destOrd="0" presId="urn:microsoft.com/office/officeart/2005/8/layout/lProcess1"/>
    <dgm:cxn modelId="{EF5E21E6-CC69-47D7-95D8-FB2CCC23193D}" type="presOf" srcId="{E373698D-1356-47A7-A591-B72BFE77C3D1}" destId="{E7F7C4A8-2F3A-49BA-B2E4-CF48FCA5D8D8}" srcOrd="0" destOrd="0" presId="urn:microsoft.com/office/officeart/2005/8/layout/lProcess1"/>
    <dgm:cxn modelId="{710659EC-6706-425F-81BB-5F1E070F7D4D}" srcId="{516A4DDC-76BD-494E-B503-625555CCBC4A}" destId="{C4FF5CFA-9CEF-4C34-984A-CC28F232798F}" srcOrd="1" destOrd="0" parTransId="{92813948-C227-4EB2-8530-43003E3CB375}" sibTransId="{B551F8FA-E415-4EE1-BA68-D13E7D2E980B}"/>
    <dgm:cxn modelId="{9AFC20F2-D5DD-455E-8266-96B58ABE2D49}" type="presOf" srcId="{CAE20587-4D50-4B6B-A17D-199722D630E2}" destId="{68423B8C-DD55-4C1A-86D3-87118415FFA7}" srcOrd="0" destOrd="0" presId="urn:microsoft.com/office/officeart/2005/8/layout/lProcess1"/>
    <dgm:cxn modelId="{0FF6D2F7-E787-4B57-911C-090AA0CBD9AA}" type="presOf" srcId="{63746B76-9534-4F4F-B65B-B8A9AACC03F9}" destId="{AC28A259-E8AB-491C-9FF1-41516FA5BC71}" srcOrd="0" destOrd="0" presId="urn:microsoft.com/office/officeart/2005/8/layout/lProcess1"/>
    <dgm:cxn modelId="{70C18AF9-2F24-4A50-9785-941DE7FE4B31}" type="presOf" srcId="{2B847D36-6E88-4DD3-AABD-579C99426233}" destId="{7CAEA63C-96B5-40D4-900F-409598FDB0C1}" srcOrd="0" destOrd="0" presId="urn:microsoft.com/office/officeart/2005/8/layout/lProcess1"/>
    <dgm:cxn modelId="{40E743FD-4072-4389-94B0-B65E89259C6B}" type="presOf" srcId="{5CBEC7DD-A25D-4956-9A65-6EA385F6FCB5}" destId="{F7AA6D3E-BCE0-4C06-B101-080DA85DCB01}" srcOrd="0" destOrd="0" presId="urn:microsoft.com/office/officeart/2005/8/layout/lProcess1"/>
    <dgm:cxn modelId="{CC00200B-5AB6-421D-A39D-C942C3354FE4}" type="presParOf" srcId="{22D8E0AF-322E-4A8E-BC3C-6E9E9A51F58F}" destId="{B1443ED3-5E34-456D-8CD9-88B600EDA95F}" srcOrd="0" destOrd="0" presId="urn:microsoft.com/office/officeart/2005/8/layout/lProcess1"/>
    <dgm:cxn modelId="{D33AA10B-4ED8-4BB1-9C64-4F52A35D7099}" type="presParOf" srcId="{B1443ED3-5E34-456D-8CD9-88B600EDA95F}" destId="{9BBCF6CE-E750-48B6-B333-305BBB100737}" srcOrd="0" destOrd="0" presId="urn:microsoft.com/office/officeart/2005/8/layout/lProcess1"/>
    <dgm:cxn modelId="{9E37487A-7185-4A70-9AC4-9659B92F531E}" type="presParOf" srcId="{B1443ED3-5E34-456D-8CD9-88B600EDA95F}" destId="{1B1F80F4-E9A5-4A99-A630-6548067B7CB5}" srcOrd="1" destOrd="0" presId="urn:microsoft.com/office/officeart/2005/8/layout/lProcess1"/>
    <dgm:cxn modelId="{EC43FCD1-27D8-440E-8BDB-DEE2E8BB6D6F}" type="presParOf" srcId="{B1443ED3-5E34-456D-8CD9-88B600EDA95F}" destId="{85447532-8740-4202-B6A5-AE63748B9291}" srcOrd="2" destOrd="0" presId="urn:microsoft.com/office/officeart/2005/8/layout/lProcess1"/>
    <dgm:cxn modelId="{D24904BE-0B60-4FE2-92F3-00D00DBA80D1}" type="presParOf" srcId="{B1443ED3-5E34-456D-8CD9-88B600EDA95F}" destId="{7CAEA63C-96B5-40D4-900F-409598FDB0C1}" srcOrd="3" destOrd="0" presId="urn:microsoft.com/office/officeart/2005/8/layout/lProcess1"/>
    <dgm:cxn modelId="{A41D2E3D-00B4-4319-9EE2-BB46636841C7}" type="presParOf" srcId="{B1443ED3-5E34-456D-8CD9-88B600EDA95F}" destId="{459BBFF8-CE50-41AE-9B5E-F6026BBE4F45}" srcOrd="4" destOrd="0" presId="urn:microsoft.com/office/officeart/2005/8/layout/lProcess1"/>
    <dgm:cxn modelId="{3CE06A48-5A5D-4BBC-B425-6226E021C55D}" type="presParOf" srcId="{B1443ED3-5E34-456D-8CD9-88B600EDA95F}" destId="{A65C4264-24F4-4122-844B-F5E582EC0111}" srcOrd="5" destOrd="0" presId="urn:microsoft.com/office/officeart/2005/8/layout/lProcess1"/>
    <dgm:cxn modelId="{6613DF6A-79D3-4CE9-BE2D-B462A36258D7}" type="presParOf" srcId="{B1443ED3-5E34-456D-8CD9-88B600EDA95F}" destId="{9A5E1799-26FB-4959-97AA-0FCC22761318}" srcOrd="6" destOrd="0" presId="urn:microsoft.com/office/officeart/2005/8/layout/lProcess1"/>
    <dgm:cxn modelId="{26DAC11A-895E-4844-A639-122E5BAA12C2}" type="presParOf" srcId="{B1443ED3-5E34-456D-8CD9-88B600EDA95F}" destId="{3FBD4BD3-B74D-4AAB-9295-AE19DCC50691}" srcOrd="7" destOrd="0" presId="urn:microsoft.com/office/officeart/2005/8/layout/lProcess1"/>
    <dgm:cxn modelId="{357EE53C-3487-4903-B62D-757AEA84453B}" type="presParOf" srcId="{B1443ED3-5E34-456D-8CD9-88B600EDA95F}" destId="{8C46515F-5745-4BFE-8634-C34D77574BE3}" srcOrd="8" destOrd="0" presId="urn:microsoft.com/office/officeart/2005/8/layout/lProcess1"/>
    <dgm:cxn modelId="{C3EBA94B-E35F-4A89-987B-27047E6BDC25}" type="presParOf" srcId="{22D8E0AF-322E-4A8E-BC3C-6E9E9A51F58F}" destId="{8F2F3A22-7A2A-4EE4-9C5B-70F6E89B9064}" srcOrd="1" destOrd="0" presId="urn:microsoft.com/office/officeart/2005/8/layout/lProcess1"/>
    <dgm:cxn modelId="{73811368-B194-4A24-AD33-D7682C703338}" type="presParOf" srcId="{22D8E0AF-322E-4A8E-BC3C-6E9E9A51F58F}" destId="{734C3A16-72FA-42CA-BF15-F44513245016}" srcOrd="2" destOrd="0" presId="urn:microsoft.com/office/officeart/2005/8/layout/lProcess1"/>
    <dgm:cxn modelId="{CF11DF29-864F-46B6-AAB3-A5037CF8A0AD}" type="presParOf" srcId="{734C3A16-72FA-42CA-BF15-F44513245016}" destId="{09ADE9CE-20B7-4A4E-BED6-D56E4ED1D855}" srcOrd="0" destOrd="0" presId="urn:microsoft.com/office/officeart/2005/8/layout/lProcess1"/>
    <dgm:cxn modelId="{45BFDF97-7485-4BD3-9636-A42CF9DED933}" type="presParOf" srcId="{734C3A16-72FA-42CA-BF15-F44513245016}" destId="{C8CE6287-76AA-46C4-B478-0F9183DE6118}" srcOrd="1" destOrd="0" presId="urn:microsoft.com/office/officeart/2005/8/layout/lProcess1"/>
    <dgm:cxn modelId="{96337C59-FBC5-4280-848F-E1ABE955629C}" type="presParOf" srcId="{734C3A16-72FA-42CA-BF15-F44513245016}" destId="{F7AA6D3E-BCE0-4C06-B101-080DA85DCB01}" srcOrd="2" destOrd="0" presId="urn:microsoft.com/office/officeart/2005/8/layout/lProcess1"/>
    <dgm:cxn modelId="{02D7F229-EA09-4CF1-8A9A-9A5AAE90046C}" type="presParOf" srcId="{734C3A16-72FA-42CA-BF15-F44513245016}" destId="{DDA5CBC7-AA05-481A-A03A-3964C1BBBB5A}" srcOrd="3" destOrd="0" presId="urn:microsoft.com/office/officeart/2005/8/layout/lProcess1"/>
    <dgm:cxn modelId="{354586AA-7CE8-4586-9E66-2D688CB72C44}" type="presParOf" srcId="{734C3A16-72FA-42CA-BF15-F44513245016}" destId="{73DBFA1A-3823-4209-9CD6-DBDD456F39FB}" srcOrd="4" destOrd="0" presId="urn:microsoft.com/office/officeart/2005/8/layout/lProcess1"/>
    <dgm:cxn modelId="{90D43EC8-D059-4AA5-A590-3603C8F010A7}" type="presParOf" srcId="{734C3A16-72FA-42CA-BF15-F44513245016}" destId="{E7F7C4A8-2F3A-49BA-B2E4-CF48FCA5D8D8}" srcOrd="5" destOrd="0" presId="urn:microsoft.com/office/officeart/2005/8/layout/lProcess1"/>
    <dgm:cxn modelId="{35CDA84A-A070-48A2-86D3-246382CBFE34}" type="presParOf" srcId="{734C3A16-72FA-42CA-BF15-F44513245016}" destId="{68423B8C-DD55-4C1A-86D3-87118415FFA7}" srcOrd="6" destOrd="0" presId="urn:microsoft.com/office/officeart/2005/8/layout/lProcess1"/>
    <dgm:cxn modelId="{45D49A7A-3664-4AB2-B3A5-3D21008896A6}" type="presParOf" srcId="{22D8E0AF-322E-4A8E-BC3C-6E9E9A51F58F}" destId="{D5E79C7E-BA4F-41B5-AEAD-7D11CABDB66C}" srcOrd="3" destOrd="0" presId="urn:microsoft.com/office/officeart/2005/8/layout/lProcess1"/>
    <dgm:cxn modelId="{42D72CBF-2A51-4316-9C5E-92655A902468}" type="presParOf" srcId="{22D8E0AF-322E-4A8E-BC3C-6E9E9A51F58F}" destId="{96EC6E5F-616C-4A0E-8B47-23C2DB360B15}" srcOrd="4" destOrd="0" presId="urn:microsoft.com/office/officeart/2005/8/layout/lProcess1"/>
    <dgm:cxn modelId="{2EBB2F01-0952-416C-8D61-9CBBA685F51F}" type="presParOf" srcId="{96EC6E5F-616C-4A0E-8B47-23C2DB360B15}" destId="{67971461-EE07-4B5E-A0C3-A166C6559682}" srcOrd="0" destOrd="0" presId="urn:microsoft.com/office/officeart/2005/8/layout/lProcess1"/>
    <dgm:cxn modelId="{164E6B8A-ACC8-4A59-8C34-C15E679A8503}" type="presParOf" srcId="{96EC6E5F-616C-4A0E-8B47-23C2DB360B15}" destId="{BF9CEF10-4726-4D20-AC2F-85DE706D0D00}" srcOrd="1" destOrd="0" presId="urn:microsoft.com/office/officeart/2005/8/layout/lProcess1"/>
    <dgm:cxn modelId="{E7DA4B73-0D72-4516-ADC6-ED952C9FE81E}" type="presParOf" srcId="{96EC6E5F-616C-4A0E-8B47-23C2DB360B15}" destId="{C1386769-D313-4B62-9BE9-A84DD636105E}" srcOrd="2" destOrd="0" presId="urn:microsoft.com/office/officeart/2005/8/layout/lProcess1"/>
    <dgm:cxn modelId="{CB17923D-0FE4-4A68-ABA5-C8706398FB8F}" type="presParOf" srcId="{96EC6E5F-616C-4A0E-8B47-23C2DB360B15}" destId="{0C1CAC8B-CC80-49DA-9707-021AB163C55F}" srcOrd="3" destOrd="0" presId="urn:microsoft.com/office/officeart/2005/8/layout/lProcess1"/>
    <dgm:cxn modelId="{03D18F74-62DE-46FC-BDC3-F46D4C5A4C7A}" type="presParOf" srcId="{96EC6E5F-616C-4A0E-8B47-23C2DB360B15}" destId="{2985E292-795D-4403-BD7F-3A17BE0B21A7}" srcOrd="4" destOrd="0" presId="urn:microsoft.com/office/officeart/2005/8/layout/lProcess1"/>
    <dgm:cxn modelId="{0928E017-990D-49BC-A3BB-E762A7BB9C64}" type="presParOf" srcId="{22D8E0AF-322E-4A8E-BC3C-6E9E9A51F58F}" destId="{AEFF52EA-2D4D-4AD3-9F53-6B25191BD163}" srcOrd="5" destOrd="0" presId="urn:microsoft.com/office/officeart/2005/8/layout/lProcess1"/>
    <dgm:cxn modelId="{60AF69CC-E2C4-42C6-A765-A2C5CFC4AEC2}" type="presParOf" srcId="{22D8E0AF-322E-4A8E-BC3C-6E9E9A51F58F}" destId="{C057A87B-CF77-43C5-95EA-FF69715D34A3}" srcOrd="6" destOrd="0" presId="urn:microsoft.com/office/officeart/2005/8/layout/lProcess1"/>
    <dgm:cxn modelId="{3D5AEDB5-C877-49C4-8CE7-CBF70D35C8CE}" type="presParOf" srcId="{C057A87B-CF77-43C5-95EA-FF69715D34A3}" destId="{DA50ACFD-2722-4D29-B376-5CF3C8F3EB41}" srcOrd="0" destOrd="0" presId="urn:microsoft.com/office/officeart/2005/8/layout/lProcess1"/>
    <dgm:cxn modelId="{E452C909-B0C8-4180-B558-4C1214228CD0}" type="presParOf" srcId="{C057A87B-CF77-43C5-95EA-FF69715D34A3}" destId="{E31C91BC-3A8F-4AC7-8DBF-330AFF31351C}" srcOrd="1" destOrd="0" presId="urn:microsoft.com/office/officeart/2005/8/layout/lProcess1"/>
    <dgm:cxn modelId="{0E7938F4-0647-4FB9-90EA-66B6E55CAC2A}" type="presParOf" srcId="{C057A87B-CF77-43C5-95EA-FF69715D34A3}" destId="{AC28A259-E8AB-491C-9FF1-41516FA5BC71}" srcOrd="2" destOrd="0" presId="urn:microsoft.com/office/officeart/2005/8/layout/lProcess1"/>
    <dgm:cxn modelId="{741FCA68-4C0B-42FC-B615-6EEC3933E3E2}" type="presParOf" srcId="{C057A87B-CF77-43C5-95EA-FF69715D34A3}" destId="{DF54C50F-225E-47E8-9EC4-AAA209AD28CA}" srcOrd="3" destOrd="0" presId="urn:microsoft.com/office/officeart/2005/8/layout/lProcess1"/>
    <dgm:cxn modelId="{DC82132B-6DDE-430C-A8AF-A5A6FF26F739}" type="presParOf" srcId="{C057A87B-CF77-43C5-95EA-FF69715D34A3}" destId="{75889BA5-DC82-4D41-8983-B2EE794BC078}" srcOrd="4" destOrd="0" presId="urn:microsoft.com/office/officeart/2005/8/layout/l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BCF6CE-E750-48B6-B333-305BBB100737}">
      <dsp:nvSpPr>
        <dsp:cNvPr id="0" name=""/>
        <dsp:cNvSpPr/>
      </dsp:nvSpPr>
      <dsp:spPr>
        <a:xfrm>
          <a:off x="3" y="457201"/>
          <a:ext cx="2066925" cy="516731"/>
        </a:xfrm>
        <a:prstGeom prst="roundRect">
          <a:avLst>
            <a:gd name="adj" fmla="val 10000"/>
          </a:avLst>
        </a:prstGeom>
        <a:solidFill>
          <a:schemeClr val="accent2"/>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t>FVA Initial</a:t>
          </a:r>
        </a:p>
      </dsp:txBody>
      <dsp:txXfrm>
        <a:off x="15138" y="472336"/>
        <a:ext cx="2036655" cy="486461"/>
      </dsp:txXfrm>
    </dsp:sp>
    <dsp:sp modelId="{1B1F80F4-E9A5-4A99-A630-6548067B7CB5}">
      <dsp:nvSpPr>
        <dsp:cNvPr id="0" name=""/>
        <dsp:cNvSpPr/>
      </dsp:nvSpPr>
      <dsp:spPr>
        <a:xfrm rot="5380472">
          <a:off x="984582" y="1030576"/>
          <a:ext cx="101858" cy="90427"/>
        </a:xfrm>
        <a:prstGeom prst="rightArrow">
          <a:avLst>
            <a:gd name="adj1" fmla="val 667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85447532-8740-4202-B6A5-AE63748B9291}">
      <dsp:nvSpPr>
        <dsp:cNvPr id="0" name=""/>
        <dsp:cNvSpPr/>
      </dsp:nvSpPr>
      <dsp:spPr>
        <a:xfrm>
          <a:off x="4095" y="1177647"/>
          <a:ext cx="2066925" cy="516731"/>
        </a:xfrm>
        <a:prstGeom prst="roundRect">
          <a:avLst>
            <a:gd name="adj" fmla="val 10000"/>
          </a:avLst>
        </a:prstGeom>
        <a:solidFill>
          <a:schemeClr val="lt1">
            <a:alpha val="90000"/>
            <a:tint val="40000"/>
            <a:hueOff val="0"/>
            <a:satOff val="0"/>
            <a:lumOff val="0"/>
            <a:alphaOff val="0"/>
          </a:schemeClr>
        </a:solidFill>
        <a:ln w="6350" cap="flat" cmpd="sng" algn="ctr">
          <a:solidFill>
            <a:schemeClr val="accent1">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t>Referral/ </a:t>
          </a:r>
        </a:p>
        <a:p>
          <a:pPr marL="0" lvl="0" indent="0" algn="ctr" defTabSz="577850">
            <a:lnSpc>
              <a:spcPct val="90000"/>
            </a:lnSpc>
            <a:spcBef>
              <a:spcPct val="0"/>
            </a:spcBef>
            <a:spcAft>
              <a:spcPct val="35000"/>
            </a:spcAft>
            <a:buNone/>
          </a:pPr>
          <a:r>
            <a:rPr lang="en-US" sz="1300" kern="1200" dirty="0"/>
            <a:t>Eye Specialist</a:t>
          </a:r>
        </a:p>
      </dsp:txBody>
      <dsp:txXfrm>
        <a:off x="19230" y="1192782"/>
        <a:ext cx="2036655" cy="486461"/>
      </dsp:txXfrm>
    </dsp:sp>
    <dsp:sp modelId="{7CAEA63C-96B5-40D4-900F-409598FDB0C1}">
      <dsp:nvSpPr>
        <dsp:cNvPr id="0" name=""/>
        <dsp:cNvSpPr/>
      </dsp:nvSpPr>
      <dsp:spPr>
        <a:xfrm rot="5400000">
          <a:off x="992344" y="1739592"/>
          <a:ext cx="90427" cy="90427"/>
        </a:xfrm>
        <a:prstGeom prst="rightArrow">
          <a:avLst>
            <a:gd name="adj1" fmla="val 667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459BBFF8-CE50-41AE-9B5E-F6026BBE4F45}">
      <dsp:nvSpPr>
        <dsp:cNvPr id="0" name=""/>
        <dsp:cNvSpPr/>
      </dsp:nvSpPr>
      <dsp:spPr>
        <a:xfrm>
          <a:off x="4095" y="1875234"/>
          <a:ext cx="2066925" cy="516731"/>
        </a:xfrm>
        <a:prstGeom prst="roundRect">
          <a:avLst>
            <a:gd name="adj" fmla="val 10000"/>
          </a:avLst>
        </a:prstGeom>
        <a:solidFill>
          <a:schemeClr val="lt1">
            <a:alpha val="90000"/>
            <a:tint val="40000"/>
            <a:hueOff val="0"/>
            <a:satOff val="0"/>
            <a:lumOff val="0"/>
            <a:alphaOff val="0"/>
          </a:schemeClr>
        </a:solidFill>
        <a:ln w="6350" cap="flat" cmpd="sng" algn="ctr">
          <a:solidFill>
            <a:schemeClr val="accent1">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t>Permit to Assess</a:t>
          </a:r>
        </a:p>
      </dsp:txBody>
      <dsp:txXfrm>
        <a:off x="19230" y="1890369"/>
        <a:ext cx="2036655" cy="486461"/>
      </dsp:txXfrm>
    </dsp:sp>
    <dsp:sp modelId="{A65C4264-24F4-4122-844B-F5E582EC0111}">
      <dsp:nvSpPr>
        <dsp:cNvPr id="0" name=""/>
        <dsp:cNvSpPr/>
      </dsp:nvSpPr>
      <dsp:spPr>
        <a:xfrm rot="5400000">
          <a:off x="992344" y="2437179"/>
          <a:ext cx="90427" cy="90427"/>
        </a:xfrm>
        <a:prstGeom prst="rightArrow">
          <a:avLst>
            <a:gd name="adj1" fmla="val 667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9A5E1799-26FB-4959-97AA-0FCC22761318}">
      <dsp:nvSpPr>
        <dsp:cNvPr id="0" name=""/>
        <dsp:cNvSpPr/>
      </dsp:nvSpPr>
      <dsp:spPr>
        <a:xfrm>
          <a:off x="4095" y="2572821"/>
          <a:ext cx="2066925" cy="516731"/>
        </a:xfrm>
        <a:prstGeom prst="roundRect">
          <a:avLst>
            <a:gd name="adj" fmla="val 10000"/>
          </a:avLst>
        </a:prstGeom>
        <a:solidFill>
          <a:schemeClr val="lt1">
            <a:alpha val="90000"/>
            <a:tint val="40000"/>
            <a:hueOff val="0"/>
            <a:satOff val="0"/>
            <a:lumOff val="0"/>
            <a:alphaOff val="0"/>
          </a:schemeClr>
        </a:solidFill>
        <a:ln w="6350" cap="flat" cmpd="sng" algn="ctr">
          <a:solidFill>
            <a:schemeClr val="accent1">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t>Records/ Observations</a:t>
          </a:r>
        </a:p>
      </dsp:txBody>
      <dsp:txXfrm>
        <a:off x="19230" y="2587956"/>
        <a:ext cx="2036655" cy="486461"/>
      </dsp:txXfrm>
    </dsp:sp>
    <dsp:sp modelId="{3FBD4BD3-B74D-4AAB-9295-AE19DCC50691}">
      <dsp:nvSpPr>
        <dsp:cNvPr id="0" name=""/>
        <dsp:cNvSpPr/>
      </dsp:nvSpPr>
      <dsp:spPr>
        <a:xfrm rot="5400000">
          <a:off x="992344" y="3134766"/>
          <a:ext cx="90427" cy="90427"/>
        </a:xfrm>
        <a:prstGeom prst="rightArrow">
          <a:avLst>
            <a:gd name="adj1" fmla="val 667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8C46515F-5745-4BFE-8634-C34D77574BE3}">
      <dsp:nvSpPr>
        <dsp:cNvPr id="0" name=""/>
        <dsp:cNvSpPr/>
      </dsp:nvSpPr>
      <dsp:spPr>
        <a:xfrm>
          <a:off x="4095" y="3270408"/>
          <a:ext cx="2066925" cy="516731"/>
        </a:xfrm>
        <a:prstGeom prst="roundRect">
          <a:avLst>
            <a:gd name="adj" fmla="val 10000"/>
          </a:avLst>
        </a:prstGeom>
        <a:solidFill>
          <a:schemeClr val="lt1">
            <a:alpha val="90000"/>
            <a:tint val="40000"/>
            <a:hueOff val="0"/>
            <a:satOff val="0"/>
            <a:lumOff val="0"/>
            <a:alphaOff val="0"/>
          </a:schemeClr>
        </a:solidFill>
        <a:ln w="6350" cap="flat" cmpd="sng" algn="ctr">
          <a:solidFill>
            <a:schemeClr val="accent1">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t>3 to 4 hours to complete written report (45.5%)</a:t>
          </a:r>
        </a:p>
      </dsp:txBody>
      <dsp:txXfrm>
        <a:off x="19230" y="3285543"/>
        <a:ext cx="2036655" cy="486461"/>
      </dsp:txXfrm>
    </dsp:sp>
    <dsp:sp modelId="{09ADE9CE-20B7-4A4E-BED6-D56E4ED1D855}">
      <dsp:nvSpPr>
        <dsp:cNvPr id="0" name=""/>
        <dsp:cNvSpPr/>
      </dsp:nvSpPr>
      <dsp:spPr>
        <a:xfrm>
          <a:off x="2360390" y="480060"/>
          <a:ext cx="2066925" cy="516731"/>
        </a:xfrm>
        <a:prstGeom prst="roundRect">
          <a:avLst>
            <a:gd name="adj" fmla="val 10000"/>
          </a:avLst>
        </a:prstGeom>
        <a:solidFill>
          <a:schemeClr val="accent2"/>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t>FVA Annual</a:t>
          </a:r>
        </a:p>
      </dsp:txBody>
      <dsp:txXfrm>
        <a:off x="2375525" y="495195"/>
        <a:ext cx="2036655" cy="486461"/>
      </dsp:txXfrm>
    </dsp:sp>
    <dsp:sp modelId="{C8CE6287-76AA-46C4-B478-0F9183DE6118}">
      <dsp:nvSpPr>
        <dsp:cNvPr id="0" name=""/>
        <dsp:cNvSpPr/>
      </dsp:nvSpPr>
      <dsp:spPr>
        <a:xfrm rot="5400000">
          <a:off x="3348638" y="1042005"/>
          <a:ext cx="90427" cy="90427"/>
        </a:xfrm>
        <a:prstGeom prst="rightArrow">
          <a:avLst>
            <a:gd name="adj1" fmla="val 667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F7AA6D3E-BCE0-4C06-B101-080DA85DCB01}">
      <dsp:nvSpPr>
        <dsp:cNvPr id="0" name=""/>
        <dsp:cNvSpPr/>
      </dsp:nvSpPr>
      <dsp:spPr>
        <a:xfrm>
          <a:off x="2360390" y="1177647"/>
          <a:ext cx="2066925" cy="516731"/>
        </a:xfrm>
        <a:prstGeom prst="roundRect">
          <a:avLst>
            <a:gd name="adj" fmla="val 10000"/>
          </a:avLst>
        </a:prstGeom>
        <a:solidFill>
          <a:schemeClr val="lt1">
            <a:alpha val="90000"/>
            <a:tint val="40000"/>
            <a:hueOff val="0"/>
            <a:satOff val="0"/>
            <a:lumOff val="0"/>
            <a:alphaOff val="0"/>
          </a:schemeClr>
        </a:solidFill>
        <a:ln w="6350" cap="flat" cmpd="sng" algn="ctr">
          <a:solidFill>
            <a:schemeClr val="accent1">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t>Permit to Assess</a:t>
          </a:r>
        </a:p>
      </dsp:txBody>
      <dsp:txXfrm>
        <a:off x="2375525" y="1192782"/>
        <a:ext cx="2036655" cy="486461"/>
      </dsp:txXfrm>
    </dsp:sp>
    <dsp:sp modelId="{DDA5CBC7-AA05-481A-A03A-3964C1BBBB5A}">
      <dsp:nvSpPr>
        <dsp:cNvPr id="0" name=""/>
        <dsp:cNvSpPr/>
      </dsp:nvSpPr>
      <dsp:spPr>
        <a:xfrm rot="5400000">
          <a:off x="3348638" y="1739592"/>
          <a:ext cx="90427" cy="90427"/>
        </a:xfrm>
        <a:prstGeom prst="rightArrow">
          <a:avLst>
            <a:gd name="adj1" fmla="val 667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73DBFA1A-3823-4209-9CD6-DBDD456F39FB}">
      <dsp:nvSpPr>
        <dsp:cNvPr id="0" name=""/>
        <dsp:cNvSpPr/>
      </dsp:nvSpPr>
      <dsp:spPr>
        <a:xfrm>
          <a:off x="2360390" y="1875234"/>
          <a:ext cx="2066925" cy="516731"/>
        </a:xfrm>
        <a:prstGeom prst="roundRect">
          <a:avLst>
            <a:gd name="adj" fmla="val 10000"/>
          </a:avLst>
        </a:prstGeom>
        <a:solidFill>
          <a:schemeClr val="lt1">
            <a:alpha val="90000"/>
            <a:tint val="40000"/>
            <a:hueOff val="0"/>
            <a:satOff val="0"/>
            <a:lumOff val="0"/>
            <a:alphaOff val="0"/>
          </a:schemeClr>
        </a:solidFill>
        <a:ln w="6350" cap="flat" cmpd="sng" algn="ctr">
          <a:solidFill>
            <a:schemeClr val="accent1">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t>Records/ Observations</a:t>
          </a:r>
        </a:p>
      </dsp:txBody>
      <dsp:txXfrm>
        <a:off x="2375525" y="1890369"/>
        <a:ext cx="2036655" cy="486461"/>
      </dsp:txXfrm>
    </dsp:sp>
    <dsp:sp modelId="{E7F7C4A8-2F3A-49BA-B2E4-CF48FCA5D8D8}">
      <dsp:nvSpPr>
        <dsp:cNvPr id="0" name=""/>
        <dsp:cNvSpPr/>
      </dsp:nvSpPr>
      <dsp:spPr>
        <a:xfrm rot="5400000">
          <a:off x="3348638" y="2437179"/>
          <a:ext cx="90427" cy="90427"/>
        </a:xfrm>
        <a:prstGeom prst="rightArrow">
          <a:avLst>
            <a:gd name="adj1" fmla="val 667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68423B8C-DD55-4C1A-86D3-87118415FFA7}">
      <dsp:nvSpPr>
        <dsp:cNvPr id="0" name=""/>
        <dsp:cNvSpPr/>
      </dsp:nvSpPr>
      <dsp:spPr>
        <a:xfrm>
          <a:off x="2360390" y="2572821"/>
          <a:ext cx="2066925" cy="516731"/>
        </a:xfrm>
        <a:prstGeom prst="roundRect">
          <a:avLst>
            <a:gd name="adj" fmla="val 10000"/>
          </a:avLst>
        </a:prstGeom>
        <a:solidFill>
          <a:schemeClr val="lt1">
            <a:alpha val="90000"/>
            <a:tint val="40000"/>
            <a:hueOff val="0"/>
            <a:satOff val="0"/>
            <a:lumOff val="0"/>
            <a:alphaOff val="0"/>
          </a:schemeClr>
        </a:solidFill>
        <a:ln w="6350" cap="flat" cmpd="sng" algn="ctr">
          <a:solidFill>
            <a:schemeClr val="accent1">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t>1 to 2 hours to complete Written report (57%) </a:t>
          </a:r>
        </a:p>
      </dsp:txBody>
      <dsp:txXfrm>
        <a:off x="2375525" y="2587956"/>
        <a:ext cx="2036655" cy="486461"/>
      </dsp:txXfrm>
    </dsp:sp>
    <dsp:sp modelId="{67971461-EE07-4B5E-A0C3-A166C6559682}">
      <dsp:nvSpPr>
        <dsp:cNvPr id="0" name=""/>
        <dsp:cNvSpPr/>
      </dsp:nvSpPr>
      <dsp:spPr>
        <a:xfrm>
          <a:off x="4716684" y="480060"/>
          <a:ext cx="2066925" cy="516731"/>
        </a:xfrm>
        <a:prstGeom prst="roundRect">
          <a:avLst>
            <a:gd name="adj" fmla="val 10000"/>
          </a:avLst>
        </a:prstGeom>
        <a:solidFill>
          <a:schemeClr val="accent1"/>
        </a:solidFill>
        <a:ln>
          <a:solidFill>
            <a:schemeClr val="accent1">
              <a:lumMod val="50000"/>
            </a:schemeClr>
          </a:solidFill>
        </a:ln>
        <a:effectLst/>
      </dsp:spPr>
      <dsp:style>
        <a:lnRef idx="0">
          <a:scrgbClr r="0" g="0" b="0"/>
        </a:lnRef>
        <a:fillRef idx="3">
          <a:scrgbClr r="0" g="0" b="0"/>
        </a:fillRef>
        <a:effectRef idx="2">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t>Reading Low Vision</a:t>
          </a:r>
        </a:p>
      </dsp:txBody>
      <dsp:txXfrm>
        <a:off x="4731819" y="495195"/>
        <a:ext cx="2036655" cy="486461"/>
      </dsp:txXfrm>
    </dsp:sp>
    <dsp:sp modelId="{BF9CEF10-4726-4D20-AC2F-85DE706D0D00}">
      <dsp:nvSpPr>
        <dsp:cNvPr id="0" name=""/>
        <dsp:cNvSpPr/>
      </dsp:nvSpPr>
      <dsp:spPr>
        <a:xfrm rot="5400000">
          <a:off x="5704933" y="1042005"/>
          <a:ext cx="90427" cy="90427"/>
        </a:xfrm>
        <a:prstGeom prst="rightArrow">
          <a:avLst>
            <a:gd name="adj1" fmla="val 667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C1386769-D313-4B62-9BE9-A84DD636105E}">
      <dsp:nvSpPr>
        <dsp:cNvPr id="0" name=""/>
        <dsp:cNvSpPr/>
      </dsp:nvSpPr>
      <dsp:spPr>
        <a:xfrm>
          <a:off x="4716684" y="1177647"/>
          <a:ext cx="2066925" cy="516731"/>
        </a:xfrm>
        <a:prstGeom prst="roundRect">
          <a:avLst>
            <a:gd name="adj" fmla="val 10000"/>
          </a:avLst>
        </a:prstGeom>
        <a:solidFill>
          <a:schemeClr val="lt1">
            <a:alpha val="90000"/>
            <a:tint val="40000"/>
            <a:hueOff val="0"/>
            <a:satOff val="0"/>
            <a:lumOff val="0"/>
            <a:alphaOff val="0"/>
          </a:schemeClr>
        </a:solidFill>
        <a:ln w="6350" cap="flat" cmpd="sng" algn="ctr">
          <a:solidFill>
            <a:schemeClr val="accent1">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t>Slow reading speed, error and latency phonologically</a:t>
          </a:r>
        </a:p>
      </dsp:txBody>
      <dsp:txXfrm>
        <a:off x="4731819" y="1192782"/>
        <a:ext cx="2036655" cy="486461"/>
      </dsp:txXfrm>
    </dsp:sp>
    <dsp:sp modelId="{0C1CAC8B-CC80-49DA-9707-021AB163C55F}">
      <dsp:nvSpPr>
        <dsp:cNvPr id="0" name=""/>
        <dsp:cNvSpPr/>
      </dsp:nvSpPr>
      <dsp:spPr>
        <a:xfrm rot="5400000">
          <a:off x="5704933" y="1739592"/>
          <a:ext cx="90427" cy="90427"/>
        </a:xfrm>
        <a:prstGeom prst="rightArrow">
          <a:avLst>
            <a:gd name="adj1" fmla="val 667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2985E292-795D-4403-BD7F-3A17BE0B21A7}">
      <dsp:nvSpPr>
        <dsp:cNvPr id="0" name=""/>
        <dsp:cNvSpPr/>
      </dsp:nvSpPr>
      <dsp:spPr>
        <a:xfrm>
          <a:off x="4716684" y="1875234"/>
          <a:ext cx="2066925" cy="516731"/>
        </a:xfrm>
        <a:prstGeom prst="roundRect">
          <a:avLst>
            <a:gd name="adj" fmla="val 10000"/>
          </a:avLst>
        </a:prstGeom>
        <a:solidFill>
          <a:schemeClr val="lt1">
            <a:alpha val="90000"/>
            <a:tint val="40000"/>
            <a:hueOff val="0"/>
            <a:satOff val="0"/>
            <a:lumOff val="0"/>
            <a:alphaOff val="0"/>
          </a:schemeClr>
        </a:solidFill>
        <a:ln w="6350" cap="flat" cmpd="sng" algn="ctr">
          <a:solidFill>
            <a:schemeClr val="accent1">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t>Reading Process Affected Quantitatively</a:t>
          </a:r>
        </a:p>
      </dsp:txBody>
      <dsp:txXfrm>
        <a:off x="4731819" y="1890369"/>
        <a:ext cx="2036655" cy="486461"/>
      </dsp:txXfrm>
    </dsp:sp>
    <dsp:sp modelId="{DA50ACFD-2722-4D29-B376-5CF3C8F3EB41}">
      <dsp:nvSpPr>
        <dsp:cNvPr id="0" name=""/>
        <dsp:cNvSpPr/>
      </dsp:nvSpPr>
      <dsp:spPr>
        <a:xfrm>
          <a:off x="7072979" y="480060"/>
          <a:ext cx="2066925" cy="516731"/>
        </a:xfrm>
        <a:prstGeom prst="roundRect">
          <a:avLst>
            <a:gd name="adj" fmla="val 10000"/>
          </a:avLst>
        </a:prstGeom>
        <a:solidFill>
          <a:schemeClr val="accent1">
            <a:lumMod val="75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t>Control Group</a:t>
          </a:r>
        </a:p>
      </dsp:txBody>
      <dsp:txXfrm>
        <a:off x="7088114" y="495195"/>
        <a:ext cx="2036655" cy="486461"/>
      </dsp:txXfrm>
    </dsp:sp>
    <dsp:sp modelId="{E31C91BC-3A8F-4AC7-8DBF-330AFF31351C}">
      <dsp:nvSpPr>
        <dsp:cNvPr id="0" name=""/>
        <dsp:cNvSpPr/>
      </dsp:nvSpPr>
      <dsp:spPr>
        <a:xfrm rot="5400000">
          <a:off x="8061227" y="1042005"/>
          <a:ext cx="90427" cy="90427"/>
        </a:xfrm>
        <a:prstGeom prst="rightArrow">
          <a:avLst>
            <a:gd name="adj1" fmla="val 667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AC28A259-E8AB-491C-9FF1-41516FA5BC71}">
      <dsp:nvSpPr>
        <dsp:cNvPr id="0" name=""/>
        <dsp:cNvSpPr/>
      </dsp:nvSpPr>
      <dsp:spPr>
        <a:xfrm>
          <a:off x="7072979" y="1177647"/>
          <a:ext cx="2066925" cy="516731"/>
        </a:xfrm>
        <a:prstGeom prst="roundRect">
          <a:avLst>
            <a:gd name="adj" fmla="val 10000"/>
          </a:avLst>
        </a:prstGeom>
        <a:solidFill>
          <a:schemeClr val="lt1">
            <a:alpha val="90000"/>
            <a:tint val="40000"/>
            <a:hueOff val="0"/>
            <a:satOff val="0"/>
            <a:lumOff val="0"/>
            <a:alphaOff val="0"/>
          </a:schemeClr>
        </a:solidFill>
        <a:ln w="6350" cap="flat" cmpd="sng" algn="ctr">
          <a:solidFill>
            <a:schemeClr val="accent1">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t>Results: reading speed faster</a:t>
          </a:r>
        </a:p>
      </dsp:txBody>
      <dsp:txXfrm>
        <a:off x="7088114" y="1192782"/>
        <a:ext cx="2036655" cy="486461"/>
      </dsp:txXfrm>
    </dsp:sp>
    <dsp:sp modelId="{DF54C50F-225E-47E8-9EC4-AAA209AD28CA}">
      <dsp:nvSpPr>
        <dsp:cNvPr id="0" name=""/>
        <dsp:cNvSpPr/>
      </dsp:nvSpPr>
      <dsp:spPr>
        <a:xfrm rot="5400000">
          <a:off x="8061227" y="1739592"/>
          <a:ext cx="90427" cy="90427"/>
        </a:xfrm>
        <a:prstGeom prst="rightArrow">
          <a:avLst>
            <a:gd name="adj1" fmla="val 667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75889BA5-DC82-4D41-8983-B2EE794BC078}">
      <dsp:nvSpPr>
        <dsp:cNvPr id="0" name=""/>
        <dsp:cNvSpPr/>
      </dsp:nvSpPr>
      <dsp:spPr>
        <a:xfrm>
          <a:off x="7072979" y="1875234"/>
          <a:ext cx="2066925" cy="516731"/>
        </a:xfrm>
        <a:prstGeom prst="roundRect">
          <a:avLst>
            <a:gd name="adj" fmla="val 10000"/>
          </a:avLst>
        </a:prstGeom>
        <a:solidFill>
          <a:schemeClr val="lt1">
            <a:alpha val="90000"/>
            <a:tint val="40000"/>
            <a:hueOff val="0"/>
            <a:satOff val="0"/>
            <a:lumOff val="0"/>
            <a:alphaOff val="0"/>
          </a:schemeClr>
        </a:solidFill>
        <a:ln w="6350" cap="flat" cmpd="sng" algn="ctr">
          <a:solidFill>
            <a:schemeClr val="accent1">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t>Qualitatively same reading behavior as Low Vision</a:t>
          </a:r>
        </a:p>
      </dsp:txBody>
      <dsp:txXfrm>
        <a:off x="7088114" y="1890369"/>
        <a:ext cx="2036655" cy="486461"/>
      </dsp:txXfrm>
    </dsp:sp>
  </dsp:spTree>
</dsp:drawing>
</file>

<file path=ppt/diagrams/layout1.xml><?xml version="1.0" encoding="utf-8"?>
<dgm:layoutDef xmlns:dgm="http://schemas.openxmlformats.org/drawingml/2006/diagram" xmlns:a="http://schemas.openxmlformats.org/drawingml/2006/main" uniqueId="urn:microsoft.com/office/officeart/2005/8/layout/lProcess1">
  <dgm:title val=""/>
  <dgm:desc val=""/>
  <dgm:catLst>
    <dgm:cat type="process" pri="1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0" destId="2" srcOrd="0" destOrd="0"/>
        <dgm:cxn modelId="6" srcId="1" destId="3" srcOrd="1" destOrd="0"/>
        <dgm:cxn modelId="23" srcId="2" destId="21" srcOrd="0" destOrd="0"/>
        <dgm:cxn modelId="24" srcId="2" destId="22" srcOrd="1" destOrd="0"/>
        <dgm:cxn modelId="33" srcId="1" destId="31" srcOrd="0" destOrd="0"/>
      </dgm:cxnLst>
      <dgm:bg/>
      <dgm:whole/>
    </dgm:dataModel>
  </dgm:sampData>
  <dgm:styleData>
    <dgm:dataModel>
      <dgm:ptLst>
        <dgm:pt modelId="0" type="doc"/>
        <dgm:pt modelId="1"/>
        <dgm:pt modelId="11"/>
        <dgm:pt modelId="2"/>
        <dgm:pt modelId="22"/>
      </dgm:ptLst>
      <dgm:cxnLst>
        <dgm:cxn modelId="3" srcId="0" destId="1" srcOrd="0" destOrd="0"/>
        <dgm:cxn modelId="4" srcId="0" destId="2" srcOrd="0" destOrd="0"/>
        <dgm:cxn modelId="5" srcId="1" destId="11" srcOrd="0" destOrd="0"/>
        <dgm:cxn modelId="6" srcId="2" destId="2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vertAlign" val="mid"/>
          <dgm:param type="nodeHorzAlign" val="l"/>
          <dgm:param type="nodeVertAlign" val="t"/>
          <dgm:param type="fallback" val="2D"/>
        </dgm:alg>
      </dgm:if>
      <dgm:else name="Name3">
        <dgm:alg type="lin">
          <dgm:param type="linDir" val="fromR"/>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h" for="des" forName="header" refType="h"/>
      <dgm:constr type="w" for="des" forName="header" refType="h" refFor="des" refForName="header" op="equ" fact="4"/>
      <dgm:constr type="h" for="des" forName="child" refType="h" refFor="des" refForName="header" op="equ"/>
      <dgm:constr type="w" for="des" forName="child" refType="w" refFor="des" refForName="header" op="equ"/>
      <dgm:constr type="w" for="ch" forName="hSp" refType="w" refFor="des" refForName="header" op="equ" fact="0.14"/>
      <dgm:constr type="h" for="des" forName="parTrans" refType="h" refFor="des" refForName="header" op="equ" fact="0.35"/>
      <dgm:constr type="h" for="des" forName="sibTrans" refType="h" refFor="des" refForName="parTrans" op="equ"/>
      <dgm:constr type="primFontSz" for="des" forName="child" op="equ" val="65"/>
      <dgm:constr type="primFontSz" for="des" forName="header" op="equ" val="65"/>
    </dgm:constrLst>
    <dgm:ruleLst/>
    <dgm:forEach name="Name4" axis="ch" ptType="node">
      <dgm:layoutNode name="vertFlow">
        <dgm:choose name="Name5">
          <dgm:if name="Name6" func="var" arg="dir" op="equ" val="norm">
            <dgm:alg type="lin">
              <dgm:param type="linDir" val="fromT"/>
              <dgm:param type="nodeHorzAlign" val="ctr"/>
              <dgm:param type="nodeVertAlign" val="t"/>
              <dgm:param type="fallback" val="2D"/>
            </dgm:alg>
          </dgm:if>
          <dgm:else name="Name7">
            <dgm:alg type="lin">
              <dgm:param type="linDir" val="fromT"/>
              <dgm:param type="nodeHorzAlign" val="ctr"/>
              <dgm:param type="nodeVertAlign" val="t"/>
              <dgm:param type="fallback" val="2D"/>
            </dgm:alg>
          </dgm:else>
        </dgm:choose>
        <dgm:shape xmlns:r="http://schemas.openxmlformats.org/officeDocument/2006/relationships" r:blip="">
          <dgm:adjLst/>
        </dgm:shape>
        <dgm:presOf/>
        <dgm:constrLst/>
        <dgm:ruleLst/>
        <dgm:layoutNode name="header" styleLbl="node1">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8" axis="ch" ptType="parTrans" cnt="1">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connDist" fact="0.25"/>
              <dgm:constr type="endPad" refType="connDist" fact="0.25"/>
            </dgm:constrLst>
            <dgm:ruleLst/>
          </dgm:layoutNode>
        </dgm:forEach>
        <dgm:forEach name="Name9" axis="ch" ptType="node">
          <dgm:layoutNode name="child" styleLbl="alignAccFollowNode1">
            <dgm:varLst>
              <dgm:chMax val="0"/>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0" axis="followSib" ptType="sibTrans" cnt="1">
            <dgm:layoutNode name="sib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w" fact="0.25"/>
                <dgm:constr type="endPad" refType="w" fact="0.25"/>
              </dgm:constrLst>
              <dgm:ruleLst/>
            </dgm:layoutNode>
          </dgm:forEach>
        </dgm:forEach>
      </dgm:layoutNode>
      <dgm:choose name="Name11">
        <dgm:if name="Name12" axis="self" ptType="node" func="revPos" op="gte" val="2">
          <dgm:layoutNode name="hSp">
            <dgm:alg type="sp"/>
            <dgm:shape xmlns:r="http://schemas.openxmlformats.org/officeDocument/2006/relationships" r:blip="">
              <dgm:adjLst/>
            </dgm:shape>
            <dgm:presOf/>
            <dgm:constrLst/>
            <dgm:ruleLst/>
          </dgm:layoutNode>
        </dgm:if>
        <dgm:else name="Name13"/>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762B48F5-BACC-47D6-A0F7-82FBF9C6BC85}" type="datetimeFigureOut">
              <a:rPr lang="en-US"/>
              <a:t>10/13/2019</a:t>
            </a:fld>
            <a:endParaRPr/>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45ACAF8E-318A-4EFE-8633-D9E72ABCE0ED}" type="slidenum">
              <a:rPr/>
              <a:t>‹#›</a:t>
            </a:fld>
            <a:endParaRPr/>
          </a:p>
        </p:txBody>
      </p:sp>
    </p:spTree>
    <p:extLst>
      <p:ext uri="{BB962C8B-B14F-4D97-AF65-F5344CB8AC3E}">
        <p14:creationId xmlns:p14="http://schemas.microsoft.com/office/powerpoint/2010/main" val="24065597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0CB1CD00-5424-4675-AB18-2C419B060449}" type="datetimeFigureOut">
              <a:rPr lang="en-US"/>
              <a:t>10/13/2019</a:t>
            </a:fld>
            <a:endParaRPr/>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5EE2CF44-2B13-41B4-A334-1CDF534EEBBF}" type="slidenum">
              <a:rPr/>
              <a:t>‹#›</a:t>
            </a:fld>
            <a:endParaRPr/>
          </a:p>
        </p:txBody>
      </p:sp>
    </p:spTree>
    <p:extLst>
      <p:ext uri="{BB962C8B-B14F-4D97-AF65-F5344CB8AC3E}">
        <p14:creationId xmlns:p14="http://schemas.microsoft.com/office/powerpoint/2010/main" val="4453856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Rectangle 7"/>
          <p:cNvSpPr/>
          <p:nvPr userDrawn="1"/>
        </p:nvSpPr>
        <p:spPr bwMode="gray">
          <a:xfrm>
            <a:off x="0" y="2825016"/>
            <a:ext cx="12188952" cy="3180930"/>
          </a:xfrm>
          <a:prstGeom prst="rect">
            <a:avLst/>
          </a:prstGeom>
          <a:solidFill>
            <a:schemeClr val="bg1">
              <a:lumMod val="85000"/>
              <a:lumOff val="1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userDrawn="1"/>
        </p:nvSpPr>
        <p:spPr bwMode="black">
          <a:xfrm>
            <a:off x="0" y="3075709"/>
            <a:ext cx="12188952" cy="26392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bwMode="white">
          <a:xfrm>
            <a:off x="1066800" y="3165763"/>
            <a:ext cx="10058400" cy="1711037"/>
          </a:xfrm>
        </p:spPr>
        <p:txBody>
          <a:bodyPr anchor="b">
            <a:normAutofit/>
          </a:bodyPr>
          <a:lstStyle>
            <a:lvl1pPr algn="l">
              <a:lnSpc>
                <a:spcPct val="80000"/>
              </a:lnSpc>
              <a:defRPr sz="540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bwMode="white">
          <a:xfrm>
            <a:off x="1066800" y="4953000"/>
            <a:ext cx="10058400" cy="685800"/>
          </a:xfrm>
        </p:spPr>
        <p:txBody>
          <a:bodyPr>
            <a:normAutofit/>
          </a:bodyPr>
          <a:lstStyle>
            <a:lvl1pPr marL="0" indent="0" algn="l">
              <a:spcBef>
                <a:spcPts val="0"/>
              </a:spcBef>
              <a:buNone/>
              <a:defRPr sz="2000">
                <a:solidFill>
                  <a:schemeClr val="accent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7988627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US" dirty="0"/>
          </a:p>
        </p:txBody>
      </p:sp>
      <p:sp>
        <p:nvSpPr>
          <p:cNvPr id="4" name="Date Placeholder 3"/>
          <p:cNvSpPr>
            <a:spLocks noGrp="1"/>
          </p:cNvSpPr>
          <p:nvPr>
            <p:ph type="dt" sz="half" idx="10"/>
          </p:nvPr>
        </p:nvSpPr>
        <p:spPr/>
        <p:txBody>
          <a:bodyPr/>
          <a:lstStyle/>
          <a:p>
            <a:fld id="{37CC0096-1860-4642-9CD2-0079EA5E7CD1}" type="datetimeFigureOut">
              <a:rPr lang="en-US" smtClean="0"/>
              <a:t>10/13/2019</a:t>
            </a:fld>
            <a:endParaRPr lang="en-US"/>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31124441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24000" y="1828800"/>
            <a:ext cx="9144000" cy="2743200"/>
          </a:xfrm>
        </p:spPr>
        <p:txBody>
          <a:bodyPr anchor="b">
            <a:normAutofit/>
          </a:bodyPr>
          <a:lstStyle>
            <a:lvl1pPr>
              <a:defRPr sz="5400">
                <a:solidFill>
                  <a:schemeClr val="tx1"/>
                </a:solidFill>
              </a:defRPr>
            </a:lvl1pPr>
          </a:lstStyle>
          <a:p>
            <a:r>
              <a:rPr lang="en-US"/>
              <a:t>Click to edit Master title style</a:t>
            </a:r>
          </a:p>
        </p:txBody>
      </p:sp>
      <p:sp>
        <p:nvSpPr>
          <p:cNvPr id="3" name="Text Placeholder 2"/>
          <p:cNvSpPr>
            <a:spLocks noGrp="1"/>
          </p:cNvSpPr>
          <p:nvPr>
            <p:ph type="body" idx="1"/>
          </p:nvPr>
        </p:nvSpPr>
        <p:spPr>
          <a:xfrm>
            <a:off x="1524000" y="4589463"/>
            <a:ext cx="9144000" cy="1506537"/>
          </a:xfrm>
        </p:spPr>
        <p:txBody>
          <a:bodyPr>
            <a:normAutofit/>
          </a:bodyPr>
          <a:lstStyle>
            <a:lvl1pPr marL="0" indent="0">
              <a:spcBef>
                <a:spcPts val="0"/>
              </a:spcBef>
              <a:buNone/>
              <a:defRPr sz="2000">
                <a:solidFill>
                  <a:schemeClr val="accent1"/>
                </a:solidFill>
                <a:latin typeface="+mj-lt"/>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extLst>
      <p:ext uri="{BB962C8B-B14F-4D97-AF65-F5344CB8AC3E}">
        <p14:creationId xmlns:p14="http://schemas.microsoft.com/office/powerpoint/2010/main" val="35067780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524000" y="1825625"/>
            <a:ext cx="4343400" cy="4270375"/>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24600" y="1825625"/>
            <a:ext cx="4343400" cy="4270375"/>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p:txBody>
          <a:bodyPr/>
          <a:lstStyle/>
          <a:p>
            <a:endParaRPr lang="en-US"/>
          </a:p>
        </p:txBody>
      </p:sp>
      <p:sp>
        <p:nvSpPr>
          <p:cNvPr id="5" name="Date Placeholder 4"/>
          <p:cNvSpPr>
            <a:spLocks noGrp="1"/>
          </p:cNvSpPr>
          <p:nvPr>
            <p:ph type="dt" sz="half" idx="10"/>
          </p:nvPr>
        </p:nvSpPr>
        <p:spPr/>
        <p:txBody>
          <a:bodyPr/>
          <a:lstStyle/>
          <a:p>
            <a:fld id="{37CC0096-1860-4642-9CD2-0079EA5E7CD1}" type="datetimeFigureOut">
              <a:rPr lang="en-US" smtClean="0"/>
              <a:t>10/13/2019</a:t>
            </a:fld>
            <a:endParaRPr lang="en-US"/>
          </a:p>
        </p:txBody>
      </p:sp>
      <p:sp>
        <p:nvSpPr>
          <p:cNvPr id="7" name="Slide Number Placeholder 6"/>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4044567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1527048" y="1828800"/>
            <a:ext cx="4343400" cy="685800"/>
          </a:xfrm>
        </p:spPr>
        <p:txBody>
          <a:bodyPr anchor="ctr">
            <a:normAutofit/>
          </a:bodyPr>
          <a:lstStyle>
            <a:lvl1pPr marL="0" indent="0">
              <a:spcBef>
                <a:spcPts val="0"/>
              </a:spcBef>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27048" y="2514600"/>
            <a:ext cx="4343400" cy="3581401"/>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27648" y="1828800"/>
            <a:ext cx="4343400" cy="685800"/>
          </a:xfrm>
        </p:spPr>
        <p:txBody>
          <a:bodyPr anchor="ctr">
            <a:normAutofit/>
          </a:bodyPr>
          <a:lstStyle>
            <a:lvl1pPr marL="0" indent="0">
              <a:spcBef>
                <a:spcPts val="0"/>
              </a:spcBef>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27648" y="2514600"/>
            <a:ext cx="4343400" cy="3581401"/>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p:txBody>
          <a:bodyPr/>
          <a:lstStyle/>
          <a:p>
            <a:endParaRPr lang="en-US"/>
          </a:p>
        </p:txBody>
      </p:sp>
      <p:sp>
        <p:nvSpPr>
          <p:cNvPr id="7" name="Date Placeholder 6"/>
          <p:cNvSpPr>
            <a:spLocks noGrp="1"/>
          </p:cNvSpPr>
          <p:nvPr>
            <p:ph type="dt" sz="half" idx="10"/>
          </p:nvPr>
        </p:nvSpPr>
        <p:spPr/>
        <p:txBody>
          <a:bodyPr/>
          <a:lstStyle/>
          <a:p>
            <a:fld id="{37CC0096-1860-4642-9CD2-0079EA5E7CD1}" type="datetimeFigureOut">
              <a:rPr lang="en-US" smtClean="0"/>
              <a:t>10/13/2019</a:t>
            </a:fld>
            <a:endParaRPr lang="en-US"/>
          </a:p>
        </p:txBody>
      </p:sp>
      <p:sp>
        <p:nvSpPr>
          <p:cNvPr id="9" name="Slide Number Placeholder 8"/>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33979065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US"/>
          </a:p>
        </p:txBody>
      </p:sp>
      <p:sp>
        <p:nvSpPr>
          <p:cNvPr id="3" name="Date Placeholder 2"/>
          <p:cNvSpPr>
            <a:spLocks noGrp="1"/>
          </p:cNvSpPr>
          <p:nvPr>
            <p:ph type="dt" sz="half" idx="10"/>
          </p:nvPr>
        </p:nvSpPr>
        <p:spPr/>
        <p:txBody>
          <a:bodyPr/>
          <a:lstStyle/>
          <a:p>
            <a:fld id="{37CC0096-1860-4642-9CD2-0079EA5E7CD1}" type="datetimeFigureOut">
              <a:rPr lang="en-US" smtClean="0"/>
              <a:t>10/13/2019</a:t>
            </a:fld>
            <a:endParaRPr lang="en-US"/>
          </a:p>
        </p:txBody>
      </p:sp>
      <p:sp>
        <p:nvSpPr>
          <p:cNvPr id="5" name="Slide Number Placeholder 4"/>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32389767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
        <p:nvSpPr>
          <p:cNvPr id="2" name="Date Placeholder 1"/>
          <p:cNvSpPr>
            <a:spLocks noGrp="1"/>
          </p:cNvSpPr>
          <p:nvPr>
            <p:ph type="dt" sz="half" idx="10"/>
          </p:nvPr>
        </p:nvSpPr>
        <p:spPr/>
        <p:txBody>
          <a:bodyPr/>
          <a:lstStyle/>
          <a:p>
            <a:fld id="{37CC0096-1860-4642-9CD2-0079EA5E7CD1}" type="datetimeFigureOut">
              <a:rPr lang="en-US" smtClean="0"/>
              <a:t>10/13/2019</a:t>
            </a:fld>
            <a:endParaRPr lang="en-US"/>
          </a:p>
        </p:txBody>
      </p:sp>
      <p:sp>
        <p:nvSpPr>
          <p:cNvPr id="4" name="Slide Number Placeholder 3"/>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21468172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002587" y="1600200"/>
            <a:ext cx="3122613" cy="1828800"/>
          </a:xfrm>
        </p:spPr>
        <p:txBody>
          <a:bodyPr anchor="b">
            <a:normAutofit/>
          </a:bodyPr>
          <a:lstStyle>
            <a:lvl1pPr>
              <a:defRPr sz="3400"/>
            </a:lvl1pPr>
          </a:lstStyle>
          <a:p>
            <a:r>
              <a:rPr lang="en-US"/>
              <a:t>Click to edit Master title style</a:t>
            </a:r>
            <a:endParaRPr lang="en-US" dirty="0"/>
          </a:p>
        </p:txBody>
      </p:sp>
      <p:sp>
        <p:nvSpPr>
          <p:cNvPr id="3" name="Content Placeholder 2"/>
          <p:cNvSpPr>
            <a:spLocks noGrp="1"/>
          </p:cNvSpPr>
          <p:nvPr>
            <p:ph idx="1"/>
          </p:nvPr>
        </p:nvSpPr>
        <p:spPr>
          <a:xfrm>
            <a:off x="760412" y="762000"/>
            <a:ext cx="6400800" cy="5334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001039" y="3429000"/>
            <a:ext cx="3124161" cy="1828800"/>
          </a:xfrm>
        </p:spPr>
        <p:txBody>
          <a:bodyPr/>
          <a:lstStyle>
            <a:lvl1pPr marL="0" indent="0">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a:p>
        </p:txBody>
      </p:sp>
      <p:sp>
        <p:nvSpPr>
          <p:cNvPr id="5" name="Date Placeholder 4"/>
          <p:cNvSpPr>
            <a:spLocks noGrp="1"/>
          </p:cNvSpPr>
          <p:nvPr>
            <p:ph type="dt" sz="half" idx="10"/>
          </p:nvPr>
        </p:nvSpPr>
        <p:spPr/>
        <p:txBody>
          <a:bodyPr/>
          <a:lstStyle/>
          <a:p>
            <a:fld id="{37CC0096-1860-4642-9CD2-0079EA5E7CD1}" type="datetimeFigureOut">
              <a:rPr lang="en-US" smtClean="0"/>
              <a:t>10/13/2019</a:t>
            </a:fld>
            <a:endParaRPr lang="en-US"/>
          </a:p>
        </p:txBody>
      </p:sp>
      <p:sp>
        <p:nvSpPr>
          <p:cNvPr id="7" name="Slide Number Placeholder 6"/>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16673741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997952" y="1600200"/>
            <a:ext cx="3127248" cy="1828800"/>
          </a:xfrm>
        </p:spPr>
        <p:txBody>
          <a:bodyPr anchor="b">
            <a:normAutofit/>
          </a:bodyPr>
          <a:lstStyle>
            <a:lvl1pPr>
              <a:defRPr sz="3400"/>
            </a:lvl1pPr>
          </a:lstStyle>
          <a:p>
            <a:r>
              <a:rPr lang="en-US"/>
              <a:t>Click to edit Master title style</a:t>
            </a:r>
          </a:p>
        </p:txBody>
      </p:sp>
      <p:sp>
        <p:nvSpPr>
          <p:cNvPr id="3" name="Picture Placeholder 2"/>
          <p:cNvSpPr>
            <a:spLocks noGrp="1"/>
          </p:cNvSpPr>
          <p:nvPr>
            <p:ph type="pic" idx="1"/>
          </p:nvPr>
        </p:nvSpPr>
        <p:spPr>
          <a:xfrm>
            <a:off x="781251" y="777240"/>
            <a:ext cx="6400800" cy="530352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7997952" y="3429000"/>
            <a:ext cx="3127248" cy="1828800"/>
          </a:xfrm>
        </p:spPr>
        <p:txBody>
          <a:bodyPr/>
          <a:lstStyle>
            <a:lvl1pPr marL="0" indent="0">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Rectangle 7" descr="An empty placeholder to add an image. Click on the placeholder and select the image that you wish to add."/>
          <p:cNvSpPr/>
          <p:nvPr userDrawn="1"/>
        </p:nvSpPr>
        <p:spPr bwMode="blackWhite">
          <a:xfrm>
            <a:off x="644091" y="640080"/>
            <a:ext cx="6675120" cy="5577840"/>
          </a:xfrm>
          <a:prstGeom prst="rect">
            <a:avLst/>
          </a:prstGeom>
          <a:solidFill>
            <a:srgbClr val="000000"/>
          </a:solidFill>
          <a:ln w="10160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6" name="Footer Placeholder 5"/>
          <p:cNvSpPr>
            <a:spLocks noGrp="1"/>
          </p:cNvSpPr>
          <p:nvPr>
            <p:ph type="ftr" sz="quarter" idx="11"/>
          </p:nvPr>
        </p:nvSpPr>
        <p:spPr/>
        <p:txBody>
          <a:bodyPr/>
          <a:lstStyle/>
          <a:p>
            <a:endParaRPr lang="en-US"/>
          </a:p>
        </p:txBody>
      </p:sp>
      <p:sp>
        <p:nvSpPr>
          <p:cNvPr id="5" name="Date Placeholder 4"/>
          <p:cNvSpPr>
            <a:spLocks noGrp="1"/>
          </p:cNvSpPr>
          <p:nvPr>
            <p:ph type="dt" sz="half" idx="10"/>
          </p:nvPr>
        </p:nvSpPr>
        <p:spPr/>
        <p:txBody>
          <a:bodyPr/>
          <a:lstStyle/>
          <a:p>
            <a:fld id="{37CC0096-1860-4642-9CD2-0079EA5E7CD1}" type="datetimeFigureOut">
              <a:rPr lang="en-US" smtClean="0"/>
              <a:t>10/13/2019</a:t>
            </a:fld>
            <a:endParaRPr lang="en-US"/>
          </a:p>
        </p:txBody>
      </p:sp>
      <p:sp>
        <p:nvSpPr>
          <p:cNvPr id="7" name="Slide Number Placeholder 6"/>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29772497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37CC0096-1860-4642-9CD2-0079EA5E7CD1}" type="datetimeFigureOut">
              <a:rPr lang="en-US" smtClean="0"/>
              <a:t>10/13/2019</a:t>
            </a:fld>
            <a:endParaRPr lang="en-US"/>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24771542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457199"/>
            <a:ext cx="1943100" cy="563880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524000" y="457199"/>
            <a:ext cx="7048500" cy="56388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37CC0096-1860-4642-9CD2-0079EA5E7CD1}" type="datetimeFigureOut">
              <a:rPr lang="en-US" smtClean="0"/>
              <a:t>10/13/2019</a:t>
            </a:fld>
            <a:endParaRPr lang="en-US"/>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25246350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24000" y="457200"/>
            <a:ext cx="9144000" cy="1143000"/>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24000" y="1828800"/>
            <a:ext cx="9144000" cy="4267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3"/>
          </p:nvPr>
        </p:nvSpPr>
        <p:spPr>
          <a:xfrm>
            <a:off x="1524000" y="6362700"/>
            <a:ext cx="6881553" cy="257176"/>
          </a:xfrm>
          <a:prstGeom prst="rect">
            <a:avLst/>
          </a:prstGeom>
        </p:spPr>
        <p:txBody>
          <a:bodyPr vert="horz" lIns="91440" tIns="45720" rIns="91440" bIns="45720" rtlCol="0" anchor="ctr"/>
          <a:lstStyle>
            <a:lvl1pPr algn="l">
              <a:defRPr sz="1100">
                <a:solidFill>
                  <a:schemeClr val="tx1">
                    <a:lumMod val="85000"/>
                  </a:schemeClr>
                </a:solidFill>
              </a:defRPr>
            </a:lvl1pPr>
          </a:lstStyle>
          <a:p>
            <a:endParaRPr lang="en-US" dirty="0"/>
          </a:p>
        </p:txBody>
      </p:sp>
      <p:sp>
        <p:nvSpPr>
          <p:cNvPr id="4" name="Date Placeholder 3"/>
          <p:cNvSpPr>
            <a:spLocks noGrp="1"/>
          </p:cNvSpPr>
          <p:nvPr>
            <p:ph type="dt" sz="half" idx="2"/>
          </p:nvPr>
        </p:nvSpPr>
        <p:spPr>
          <a:xfrm>
            <a:off x="8610600" y="6362700"/>
            <a:ext cx="990600" cy="257176"/>
          </a:xfrm>
          <a:prstGeom prst="rect">
            <a:avLst/>
          </a:prstGeom>
        </p:spPr>
        <p:txBody>
          <a:bodyPr vert="horz" lIns="91440" tIns="45720" rIns="91440" bIns="45720" rtlCol="0" anchor="ctr"/>
          <a:lstStyle>
            <a:lvl1pPr algn="r">
              <a:defRPr sz="1100">
                <a:solidFill>
                  <a:schemeClr val="tx1">
                    <a:lumMod val="85000"/>
                  </a:schemeClr>
                </a:solidFill>
              </a:defRPr>
            </a:lvl1pPr>
          </a:lstStyle>
          <a:p>
            <a:fld id="{37CC0096-1860-4642-9CD2-0079EA5E7CD1}" type="datetimeFigureOut">
              <a:rPr lang="en-US" smtClean="0"/>
              <a:pPr/>
              <a:t>10/13/2019</a:t>
            </a:fld>
            <a:endParaRPr lang="en-US"/>
          </a:p>
        </p:txBody>
      </p:sp>
      <p:sp>
        <p:nvSpPr>
          <p:cNvPr id="6" name="Slide Number Placeholder 5"/>
          <p:cNvSpPr>
            <a:spLocks noGrp="1"/>
          </p:cNvSpPr>
          <p:nvPr>
            <p:ph type="sldNum" sz="quarter" idx="4"/>
          </p:nvPr>
        </p:nvSpPr>
        <p:spPr>
          <a:xfrm>
            <a:off x="9829800" y="6362700"/>
            <a:ext cx="838200" cy="257176"/>
          </a:xfrm>
          <a:prstGeom prst="rect">
            <a:avLst/>
          </a:prstGeom>
        </p:spPr>
        <p:txBody>
          <a:bodyPr vert="horz" lIns="91440" tIns="45720" rIns="91440" bIns="45720" rtlCol="0" anchor="ctr"/>
          <a:lstStyle>
            <a:lvl1pPr algn="r">
              <a:defRPr sz="1100">
                <a:solidFill>
                  <a:schemeClr val="tx1">
                    <a:lumMod val="85000"/>
                  </a:schemeClr>
                </a:solidFill>
              </a:defRPr>
            </a:lvl1pPr>
          </a:lstStyle>
          <a:p>
            <a:fld id="{E31375A4-56A4-47D6-9801-1991572033F7}" type="slidenum">
              <a:rPr lang="en-US" smtClean="0"/>
              <a:pPr/>
              <a:t>‹#›</a:t>
            </a:fld>
            <a:endParaRPr lang="en-US"/>
          </a:p>
        </p:txBody>
      </p:sp>
    </p:spTree>
    <p:extLst>
      <p:ext uri="{BB962C8B-B14F-4D97-AF65-F5344CB8AC3E}">
        <p14:creationId xmlns:p14="http://schemas.microsoft.com/office/powerpoint/2010/main" val="1943259863"/>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400"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buClr>
        <a:buFont typeface="Arial" pitchFamily="34" charset="0"/>
        <a:buChar char="•"/>
        <a:defRPr sz="2000" kern="1200">
          <a:solidFill>
            <a:schemeClr val="tx1">
              <a:lumMod val="85000"/>
            </a:schemeClr>
          </a:solidFill>
          <a:latin typeface="+mn-lt"/>
          <a:ea typeface="+mn-ea"/>
          <a:cs typeface="+mn-cs"/>
        </a:defRPr>
      </a:lvl1pPr>
      <a:lvl2pPr marL="594360" indent="-228600" algn="l" defTabSz="914400" rtl="0" eaLnBrk="1" latinLnBrk="0" hangingPunct="1">
        <a:lnSpc>
          <a:spcPct val="90000"/>
        </a:lnSpc>
        <a:spcBef>
          <a:spcPts val="1000"/>
        </a:spcBef>
        <a:buClr>
          <a:schemeClr val="accent1"/>
        </a:buClr>
        <a:buFont typeface="Arial" pitchFamily="34" charset="0"/>
        <a:buChar char="•"/>
        <a:defRPr sz="1800" kern="1200">
          <a:solidFill>
            <a:schemeClr val="tx1">
              <a:lumMod val="85000"/>
            </a:schemeClr>
          </a:solidFill>
          <a:latin typeface="+mn-lt"/>
          <a:ea typeface="+mn-ea"/>
          <a:cs typeface="+mn-cs"/>
        </a:defRPr>
      </a:lvl2pPr>
      <a:lvl3pPr marL="914400" indent="-228600" algn="l" defTabSz="914400" rtl="0" eaLnBrk="1" latinLnBrk="0" hangingPunct="1">
        <a:lnSpc>
          <a:spcPct val="90000"/>
        </a:lnSpc>
        <a:spcBef>
          <a:spcPts val="800"/>
        </a:spcBef>
        <a:buClr>
          <a:schemeClr val="accent1"/>
        </a:buClr>
        <a:buFont typeface="Arial" pitchFamily="34" charset="0"/>
        <a:buChar char="•"/>
        <a:defRPr sz="1600" kern="1200">
          <a:solidFill>
            <a:schemeClr val="tx1">
              <a:lumMod val="85000"/>
            </a:schemeClr>
          </a:solidFill>
          <a:latin typeface="+mn-lt"/>
          <a:ea typeface="+mn-ea"/>
          <a:cs typeface="+mn-cs"/>
        </a:defRPr>
      </a:lvl3pPr>
      <a:lvl4pPr marL="123444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lumMod val="85000"/>
            </a:schemeClr>
          </a:solidFill>
          <a:latin typeface="+mn-lt"/>
          <a:ea typeface="+mn-ea"/>
          <a:cs typeface="+mn-cs"/>
        </a:defRPr>
      </a:lvl4pPr>
      <a:lvl5pPr marL="150876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lumMod val="85000"/>
            </a:schemeClr>
          </a:solidFill>
          <a:latin typeface="+mn-lt"/>
          <a:ea typeface="+mn-ea"/>
          <a:cs typeface="+mn-cs"/>
        </a:defRPr>
      </a:lvl5pPr>
      <a:lvl6pPr marL="178308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6pPr>
      <a:lvl7pPr marL="205740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7pPr>
      <a:lvl8pPr marL="233172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8pPr>
      <a:lvl9pPr marL="260604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hyperlink" Target="https://search-proquest-com.nuls.idm.oclc.org/education/docview/865319979/fulltextPDF/2887CC25072B43B3PQ/3?accountid=25320" TargetMode="External"/><Relationship Id="rId2" Type="http://schemas.openxmlformats.org/officeDocument/2006/relationships/hyperlink" Target="https://nuls.idm.oclc.org/login?url=https://search-proquest-com.nuls.idm.oclc.org/docview/194703499?accountid=25320" TargetMode="External"/><Relationship Id="rId1" Type="http://schemas.openxmlformats.org/officeDocument/2006/relationships/slideLayout" Target="../slideLayouts/slideLayout2.xml"/><Relationship Id="rId4" Type="http://schemas.openxmlformats.org/officeDocument/2006/relationships/hyperlink" Target="https://nuls.idm.oclc.org/login?url=https://search-proquest-com.nuls.idm.oclc.org/docview/216786004?accountid=2532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TVI Scheduling Strategies</a:t>
            </a:r>
            <a:endParaRPr dirty="0"/>
          </a:p>
        </p:txBody>
      </p:sp>
      <p:sp>
        <p:nvSpPr>
          <p:cNvPr id="3" name="Subtitle 2"/>
          <p:cNvSpPr>
            <a:spLocks noGrp="1"/>
          </p:cNvSpPr>
          <p:nvPr>
            <p:ph type="subTitle" idx="1"/>
          </p:nvPr>
        </p:nvSpPr>
        <p:spPr/>
        <p:txBody>
          <a:bodyPr/>
          <a:lstStyle/>
          <a:p>
            <a:r>
              <a:rPr lang="en-US" dirty="0"/>
              <a:t>SPD 651 C Pawluk</a:t>
            </a:r>
            <a:endParaRPr dirty="0"/>
          </a:p>
        </p:txBody>
      </p:sp>
    </p:spTree>
    <p:extLst>
      <p:ext uri="{BB962C8B-B14F-4D97-AF65-F5344CB8AC3E}">
        <p14:creationId xmlns:p14="http://schemas.microsoft.com/office/powerpoint/2010/main" val="2424538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a:t>Research Topic and Question</a:t>
            </a:r>
            <a:endParaRPr dirty="0"/>
          </a:p>
        </p:txBody>
      </p:sp>
      <p:sp>
        <p:nvSpPr>
          <p:cNvPr id="2" name="Text Placeholder 1">
            <a:extLst>
              <a:ext uri="{FF2B5EF4-FFF2-40B4-BE49-F238E27FC236}">
                <a16:creationId xmlns:a16="http://schemas.microsoft.com/office/drawing/2014/main" id="{45F96E91-A6C0-4EED-93D5-7E5A14FB7EB6}"/>
              </a:ext>
            </a:extLst>
          </p:cNvPr>
          <p:cNvSpPr>
            <a:spLocks noGrp="1"/>
          </p:cNvSpPr>
          <p:nvPr>
            <p:ph type="body" idx="1"/>
          </p:nvPr>
        </p:nvSpPr>
        <p:spPr/>
        <p:txBody>
          <a:bodyPr/>
          <a:lstStyle/>
          <a:p>
            <a:r>
              <a:rPr lang="en-US" dirty="0"/>
              <a:t>Discussion Points</a:t>
            </a:r>
          </a:p>
          <a:p>
            <a:endParaRPr lang="en-US" dirty="0"/>
          </a:p>
        </p:txBody>
      </p:sp>
      <p:sp>
        <p:nvSpPr>
          <p:cNvPr id="14" name="Content Placeholder 13"/>
          <p:cNvSpPr>
            <a:spLocks noGrp="1"/>
          </p:cNvSpPr>
          <p:nvPr>
            <p:ph sz="half" idx="2"/>
          </p:nvPr>
        </p:nvSpPr>
        <p:spPr/>
        <p:txBody>
          <a:bodyPr>
            <a:normAutofit fontScale="77500" lnSpcReduction="20000"/>
          </a:bodyPr>
          <a:lstStyle/>
          <a:p>
            <a:pPr marL="0" indent="0">
              <a:buNone/>
            </a:pPr>
            <a:endParaRPr lang="en-US" dirty="0"/>
          </a:p>
          <a:p>
            <a:r>
              <a:rPr lang="en-US" dirty="0"/>
              <a:t>Present the Research Topic and Research Question:  What different types of strategies do the TVIs use to prioritize instruction for their caseload minutes?  How much time is invested in the different supports  that TVIs provide for students with CVI, Cortical Visual Impairment, as compared to students with LP, Large Print needs, and BRL braille needs? </a:t>
            </a:r>
            <a:endParaRPr dirty="0"/>
          </a:p>
          <a:p>
            <a:r>
              <a:rPr lang="en-US" dirty="0"/>
              <a:t>Explain why this topic is vital for discussion: Parents of Children with CVI want to know.  Time is running out, “Our kids can’t wait! (</a:t>
            </a:r>
            <a:r>
              <a:rPr lang="en-US" dirty="0" err="1"/>
              <a:t>Richert</a:t>
            </a:r>
            <a:r>
              <a:rPr lang="en-US" dirty="0"/>
              <a:t>, M., 2018)”</a:t>
            </a:r>
            <a:endParaRPr dirty="0"/>
          </a:p>
          <a:p>
            <a:r>
              <a:rPr lang="en-US" dirty="0"/>
              <a:t>Provide Rationale for the Topic’s Researchable Quality: Digital Input and Access is Key</a:t>
            </a:r>
          </a:p>
          <a:p>
            <a:endParaRPr dirty="0"/>
          </a:p>
        </p:txBody>
      </p:sp>
      <p:sp>
        <p:nvSpPr>
          <p:cNvPr id="3" name="Text Placeholder 2">
            <a:extLst>
              <a:ext uri="{FF2B5EF4-FFF2-40B4-BE49-F238E27FC236}">
                <a16:creationId xmlns:a16="http://schemas.microsoft.com/office/drawing/2014/main" id="{3569681A-4E27-4EE6-985E-8D63C873D241}"/>
              </a:ext>
            </a:extLst>
          </p:cNvPr>
          <p:cNvSpPr>
            <a:spLocks noGrp="1"/>
          </p:cNvSpPr>
          <p:nvPr>
            <p:ph type="body" sz="quarter" idx="3"/>
          </p:nvPr>
        </p:nvSpPr>
        <p:spPr/>
        <p:txBody>
          <a:bodyPr/>
          <a:lstStyle/>
          <a:p>
            <a:endParaRPr lang="en-US" dirty="0"/>
          </a:p>
        </p:txBody>
      </p:sp>
      <p:pic>
        <p:nvPicPr>
          <p:cNvPr id="5" name="Content Placeholder 4">
            <a:extLst>
              <a:ext uri="{FF2B5EF4-FFF2-40B4-BE49-F238E27FC236}">
                <a16:creationId xmlns:a16="http://schemas.microsoft.com/office/drawing/2014/main" id="{244EC915-E351-41A5-B73B-EF22B868652F}"/>
              </a:ext>
            </a:extLst>
          </p:cNvPr>
          <p:cNvPicPr>
            <a:picLocks noGrp="1" noChangeAspect="1"/>
          </p:cNvPicPr>
          <p:nvPr>
            <p:ph sz="quarter" idx="4"/>
          </p:nvPr>
        </p:nvPicPr>
        <p:blipFill>
          <a:blip r:embed="rId2"/>
          <a:stretch>
            <a:fillRect/>
          </a:stretch>
        </p:blipFill>
        <p:spPr>
          <a:xfrm>
            <a:off x="6336794" y="1828800"/>
            <a:ext cx="4343400" cy="984626"/>
          </a:xfrm>
          <a:prstGeom prst="rect">
            <a:avLst/>
          </a:prstGeom>
        </p:spPr>
      </p:pic>
      <p:sp>
        <p:nvSpPr>
          <p:cNvPr id="6" name="Rectangle 1">
            <a:extLst>
              <a:ext uri="{FF2B5EF4-FFF2-40B4-BE49-F238E27FC236}">
                <a16:creationId xmlns:a16="http://schemas.microsoft.com/office/drawing/2014/main" id="{10AE655E-B51E-4F99-8F83-B32BE50C7C9B}"/>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Richert, M. (2018, March 14). A national teleseminar presented by: The american federation for the blind. </a:t>
            </a:r>
            <a:r>
              <a:rPr kumimoji="0" lang="en-US" altLang="en-US" sz="1100" b="0" i="1"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 national teleseminar</a:t>
            </a:r>
            <a:r>
              <a:rPr kumimoji="0" lang="en-US" altLang="en-US" sz="11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Alexandria, VA, USA: The American Foundation for the Blind.</a:t>
            </a:r>
            <a:endParaRPr kumimoji="0" lang="en-US" altLang="en-US" sz="9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0428263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Correlation Results for Hours Spent Per Week Listening to Rapid-Rate Speech Materials</a:t>
            </a:r>
            <a:endParaRPr dirty="0"/>
          </a:p>
        </p:txBody>
      </p:sp>
      <p:graphicFrame>
        <p:nvGraphicFramePr>
          <p:cNvPr id="13" name="Content Placeholder 12" descr="Clustered column chart showing the values of 3 series for 4 categories"/>
          <p:cNvGraphicFramePr>
            <a:graphicFrameLocks noGrp="1"/>
          </p:cNvGraphicFramePr>
          <p:nvPr>
            <p:ph idx="1"/>
            <p:extLst>
              <p:ext uri="{D42A27DB-BD31-4B8C-83A1-F6EECF244321}">
                <p14:modId xmlns:p14="http://schemas.microsoft.com/office/powerpoint/2010/main" val="3560816455"/>
              </p:ext>
            </p:extLst>
          </p:nvPr>
        </p:nvGraphicFramePr>
        <p:xfrm>
          <a:off x="1524000" y="1828800"/>
          <a:ext cx="9144000" cy="4267200"/>
        </p:xfrm>
        <a:graphic>
          <a:graphicData uri="http://schemas.openxmlformats.org/drawingml/2006/chart">
            <c:chart xmlns:c="http://schemas.openxmlformats.org/drawingml/2006/chart" xmlns:r="http://schemas.openxmlformats.org/officeDocument/2006/relationships" r:id="rId2"/>
          </a:graphicData>
        </a:graphic>
      </p:graphicFrame>
      <p:sp>
        <p:nvSpPr>
          <p:cNvPr id="3" name="Rectangle 2">
            <a:extLst>
              <a:ext uri="{FF2B5EF4-FFF2-40B4-BE49-F238E27FC236}">
                <a16:creationId xmlns:a16="http://schemas.microsoft.com/office/drawing/2014/main" id="{11847F38-5B98-4F73-82DB-930AB39431F5}"/>
              </a:ext>
            </a:extLst>
          </p:cNvPr>
          <p:cNvSpPr/>
          <p:nvPr/>
        </p:nvSpPr>
        <p:spPr>
          <a:xfrm>
            <a:off x="457200" y="6177501"/>
            <a:ext cx="6096000" cy="446597"/>
          </a:xfrm>
          <a:prstGeom prst="rect">
            <a:avLst/>
          </a:prstGeom>
        </p:spPr>
        <p:txBody>
          <a:bodyPr>
            <a:spAutoFit/>
          </a:bodyPr>
          <a:lstStyle/>
          <a:p>
            <a:pPr marL="457200" marR="0" indent="-457200">
              <a:lnSpc>
                <a:spcPct val="107000"/>
              </a:lnSpc>
              <a:spcBef>
                <a:spcPts val="0"/>
              </a:spcBef>
              <a:spcAft>
                <a:spcPts val="800"/>
              </a:spcAft>
            </a:pPr>
            <a:r>
              <a:rPr lang="en-US" sz="1100" dirty="0">
                <a:latin typeface="Calibri" panose="020F0502020204030204" pitchFamily="34" charset="0"/>
                <a:ea typeface="Calibri" panose="020F0502020204030204" pitchFamily="34" charset="0"/>
                <a:cs typeface="Times New Roman" panose="02020603050405020304" pitchFamily="18" charset="0"/>
              </a:rPr>
              <a:t>Gordon-</a:t>
            </a:r>
            <a:r>
              <a:rPr lang="en-US" sz="1100" dirty="0" err="1">
                <a:latin typeface="Calibri" panose="020F0502020204030204" pitchFamily="34" charset="0"/>
                <a:ea typeface="Calibri" panose="020F0502020204030204" pitchFamily="34" charset="0"/>
                <a:cs typeface="Times New Roman" panose="02020603050405020304" pitchFamily="18" charset="0"/>
              </a:rPr>
              <a:t>Salant</a:t>
            </a:r>
            <a:r>
              <a:rPr lang="en-US" sz="1100" dirty="0">
                <a:latin typeface="Calibri" panose="020F0502020204030204" pitchFamily="34" charset="0"/>
                <a:ea typeface="Calibri" panose="020F0502020204030204" pitchFamily="34" charset="0"/>
                <a:cs typeface="Times New Roman" panose="02020603050405020304" pitchFamily="18" charset="0"/>
              </a:rPr>
              <a:t>, S., &amp; Friedman, S. (2011). Recognition of rapid speech by blind and sighted older adults. </a:t>
            </a:r>
            <a:r>
              <a:rPr lang="en-US" sz="1100" i="1" dirty="0">
                <a:latin typeface="Calibri" panose="020F0502020204030204" pitchFamily="34" charset="0"/>
                <a:ea typeface="Calibri" panose="020F0502020204030204" pitchFamily="34" charset="0"/>
                <a:cs typeface="Times New Roman" panose="02020603050405020304" pitchFamily="18" charset="0"/>
              </a:rPr>
              <a:t>Journal of Speech, Language, and Hearing Research</a:t>
            </a:r>
            <a:r>
              <a:rPr lang="en-US" sz="1100" dirty="0">
                <a:latin typeface="Calibri" panose="020F0502020204030204" pitchFamily="34" charset="0"/>
                <a:ea typeface="Calibri" panose="020F0502020204030204" pitchFamily="34" charset="0"/>
                <a:cs typeface="Times New Roman" panose="02020603050405020304" pitchFamily="18" charset="0"/>
              </a:rPr>
              <a:t>, 622-631.</a:t>
            </a:r>
          </a:p>
        </p:txBody>
      </p:sp>
    </p:spTree>
    <p:extLst>
      <p:ext uri="{BB962C8B-B14F-4D97-AF65-F5344CB8AC3E}">
        <p14:creationId xmlns:p14="http://schemas.microsoft.com/office/powerpoint/2010/main" val="21161901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dirty="0"/>
              <a:t>Two Content </a:t>
            </a:r>
            <a:r>
              <a:rPr lang="en-US" dirty="0"/>
              <a:t>Offline Processing of Visual Information for the Control of Reaching Movements</a:t>
            </a:r>
            <a:endParaRPr dirty="0"/>
          </a:p>
        </p:txBody>
      </p:sp>
      <p:sp>
        <p:nvSpPr>
          <p:cNvPr id="3" name="Content Placeholder 2"/>
          <p:cNvSpPr>
            <a:spLocks noGrp="1"/>
          </p:cNvSpPr>
          <p:nvPr>
            <p:ph sz="half" idx="1"/>
          </p:nvPr>
        </p:nvSpPr>
        <p:spPr>
          <a:xfrm>
            <a:off x="1066800" y="1606548"/>
            <a:ext cx="4343400" cy="4270375"/>
          </a:xfrm>
        </p:spPr>
        <p:txBody>
          <a:bodyPr>
            <a:normAutofit fontScale="85000" lnSpcReduction="20000"/>
          </a:bodyPr>
          <a:lstStyle/>
          <a:p>
            <a:r>
              <a:rPr lang="en-US" dirty="0"/>
              <a:t>Adult participants perform manual aiming movements with or without vision in four timed movements with criterion (screen access limited, goggles that could be turned on of off)</a:t>
            </a:r>
            <a:endParaRPr dirty="0"/>
          </a:p>
          <a:p>
            <a:r>
              <a:rPr lang="en-US" dirty="0"/>
              <a:t>Without visual feedback in real-time there is a delay in reaching the target (Pierre-Michel et al., 2006)</a:t>
            </a:r>
            <a:endParaRPr dirty="0"/>
          </a:p>
          <a:p>
            <a:r>
              <a:rPr lang="en-US" dirty="0"/>
              <a:t>This LATENCY generalizes to the impact of behaviors displayed with students with Cortical Visual Impairment, in which the student regards the object visually but shows a non-visually guided reach for the object (Roman-Lantzy, C., &amp; Lantzy, 2010). </a:t>
            </a:r>
          </a:p>
          <a:p>
            <a:r>
              <a:rPr lang="en-US" dirty="0"/>
              <a:t>Due to LATENCY Students with CVI need more time to reach and respond to prompts.</a:t>
            </a:r>
            <a:endParaRPr dirty="0"/>
          </a:p>
        </p:txBody>
      </p:sp>
      <p:graphicFrame>
        <p:nvGraphicFramePr>
          <p:cNvPr id="5" name="Content Placeholder 4"/>
          <p:cNvGraphicFramePr>
            <a:graphicFrameLocks noGrp="1"/>
          </p:cNvGraphicFramePr>
          <p:nvPr>
            <p:ph sz="half" idx="2"/>
            <p:extLst>
              <p:ext uri="{D42A27DB-BD31-4B8C-83A1-F6EECF244321}">
                <p14:modId xmlns:p14="http://schemas.microsoft.com/office/powerpoint/2010/main" val="1194133454"/>
              </p:ext>
            </p:extLst>
          </p:nvPr>
        </p:nvGraphicFramePr>
        <p:xfrm>
          <a:off x="5943600" y="1600200"/>
          <a:ext cx="4343400" cy="2128362"/>
        </p:xfrm>
        <a:graphic>
          <a:graphicData uri="http://schemas.openxmlformats.org/drawingml/2006/table">
            <a:tbl>
              <a:tblPr firstRow="1" bandRow="1">
                <a:tableStyleId>{073A0DAA-6AF3-43AB-8588-CEC1D06C72B9}</a:tableStyleId>
              </a:tblPr>
              <a:tblGrid>
                <a:gridCol w="1447800">
                  <a:extLst>
                    <a:ext uri="{9D8B030D-6E8A-4147-A177-3AD203B41FA5}">
                      <a16:colId xmlns:a16="http://schemas.microsoft.com/office/drawing/2014/main" val="20000"/>
                    </a:ext>
                  </a:extLst>
                </a:gridCol>
                <a:gridCol w="1447800">
                  <a:extLst>
                    <a:ext uri="{9D8B030D-6E8A-4147-A177-3AD203B41FA5}">
                      <a16:colId xmlns:a16="http://schemas.microsoft.com/office/drawing/2014/main" val="20001"/>
                    </a:ext>
                  </a:extLst>
                </a:gridCol>
                <a:gridCol w="1447800">
                  <a:extLst>
                    <a:ext uri="{9D8B030D-6E8A-4147-A177-3AD203B41FA5}">
                      <a16:colId xmlns:a16="http://schemas.microsoft.com/office/drawing/2014/main" val="20002"/>
                    </a:ext>
                  </a:extLst>
                </a:gridCol>
              </a:tblGrid>
              <a:tr h="496094">
                <a:tc>
                  <a:txBody>
                    <a:bodyPr/>
                    <a:lstStyle/>
                    <a:p>
                      <a:r>
                        <a:rPr lang="en-US" dirty="0"/>
                        <a:t>Class</a:t>
                      </a:r>
                      <a:endParaRPr dirty="0"/>
                    </a:p>
                  </a:txBody>
                  <a:tcPr anchor="ctr"/>
                </a:tc>
                <a:tc>
                  <a:txBody>
                    <a:bodyPr/>
                    <a:lstStyle/>
                    <a:p>
                      <a:pPr algn="ctr"/>
                      <a:r>
                        <a:rPr lang="en-US" dirty="0"/>
                        <a:t>Acquisition M</a:t>
                      </a:r>
                      <a:endParaRPr dirty="0"/>
                    </a:p>
                  </a:txBody>
                  <a:tcPr anchor="ctr"/>
                </a:tc>
                <a:tc>
                  <a:txBody>
                    <a:bodyPr/>
                    <a:lstStyle/>
                    <a:p>
                      <a:pPr algn="ctr"/>
                      <a:r>
                        <a:rPr lang="en-US" dirty="0"/>
                        <a:t>Acquisition SD</a:t>
                      </a:r>
                      <a:endParaRPr dirty="0"/>
                    </a:p>
                  </a:txBody>
                  <a:tcPr anchor="ctr"/>
                </a:tc>
                <a:extLst>
                  <a:ext uri="{0D108BD9-81ED-4DB2-BD59-A6C34878D82A}">
                    <a16:rowId xmlns:a16="http://schemas.microsoft.com/office/drawing/2014/main" val="10000"/>
                  </a:ext>
                </a:extLst>
              </a:tr>
              <a:tr h="496094">
                <a:tc>
                  <a:txBody>
                    <a:bodyPr/>
                    <a:lstStyle/>
                    <a:p>
                      <a:r>
                        <a:rPr lang="en-US" dirty="0"/>
                        <a:t>Full Vision</a:t>
                      </a:r>
                      <a:endParaRPr dirty="0"/>
                    </a:p>
                  </a:txBody>
                  <a:tcPr anchor="ctr"/>
                </a:tc>
                <a:tc>
                  <a:txBody>
                    <a:bodyPr/>
                    <a:lstStyle/>
                    <a:p>
                      <a:pPr algn="ctr"/>
                      <a:r>
                        <a:rPr lang="en-US" dirty="0"/>
                        <a:t>53</a:t>
                      </a:r>
                      <a:endParaRPr dirty="0"/>
                    </a:p>
                  </a:txBody>
                  <a:tcPr anchor="ctr"/>
                </a:tc>
                <a:tc>
                  <a:txBody>
                    <a:bodyPr/>
                    <a:lstStyle/>
                    <a:p>
                      <a:pPr algn="ctr"/>
                      <a:r>
                        <a:rPr lang="en-US" dirty="0"/>
                        <a:t>12</a:t>
                      </a:r>
                      <a:endParaRPr dirty="0"/>
                    </a:p>
                  </a:txBody>
                  <a:tcPr anchor="ctr"/>
                </a:tc>
                <a:extLst>
                  <a:ext uri="{0D108BD9-81ED-4DB2-BD59-A6C34878D82A}">
                    <a16:rowId xmlns:a16="http://schemas.microsoft.com/office/drawing/2014/main" val="10001"/>
                  </a:ext>
                </a:extLst>
              </a:tr>
              <a:tr h="496094">
                <a:tc>
                  <a:txBody>
                    <a:bodyPr/>
                    <a:lstStyle/>
                    <a:p>
                      <a:r>
                        <a:rPr lang="en-US" dirty="0"/>
                        <a:t>Delayed</a:t>
                      </a:r>
                      <a:endParaRPr dirty="0"/>
                    </a:p>
                  </a:txBody>
                  <a:tcPr anchor="ctr"/>
                </a:tc>
                <a:tc>
                  <a:txBody>
                    <a:bodyPr/>
                    <a:lstStyle/>
                    <a:p>
                      <a:pPr algn="ctr"/>
                      <a:r>
                        <a:rPr lang="en-US" b="1" dirty="0">
                          <a:highlight>
                            <a:srgbClr val="FFFF00"/>
                          </a:highlight>
                        </a:rPr>
                        <a:t>58</a:t>
                      </a:r>
                      <a:endParaRPr b="1" dirty="0">
                        <a:highlight>
                          <a:srgbClr val="FFFF00"/>
                        </a:highlight>
                      </a:endParaRPr>
                    </a:p>
                  </a:txBody>
                  <a:tcPr anchor="ctr"/>
                </a:tc>
                <a:tc>
                  <a:txBody>
                    <a:bodyPr/>
                    <a:lstStyle/>
                    <a:p>
                      <a:pPr algn="ctr"/>
                      <a:r>
                        <a:rPr lang="en-US" dirty="0"/>
                        <a:t>13</a:t>
                      </a:r>
                      <a:endParaRPr dirty="0"/>
                    </a:p>
                  </a:txBody>
                  <a:tcPr anchor="ctr"/>
                </a:tc>
                <a:extLst>
                  <a:ext uri="{0D108BD9-81ED-4DB2-BD59-A6C34878D82A}">
                    <a16:rowId xmlns:a16="http://schemas.microsoft.com/office/drawing/2014/main" val="10002"/>
                  </a:ext>
                </a:extLst>
              </a:tr>
              <a:tr h="496094">
                <a:tc>
                  <a:txBody>
                    <a:bodyPr/>
                    <a:lstStyle/>
                    <a:p>
                      <a:r>
                        <a:rPr lang="en-US" dirty="0"/>
                        <a:t>Numeric</a:t>
                      </a:r>
                      <a:endParaRPr dirty="0"/>
                    </a:p>
                  </a:txBody>
                  <a:tcPr anchor="ctr"/>
                </a:tc>
                <a:tc>
                  <a:txBody>
                    <a:bodyPr/>
                    <a:lstStyle/>
                    <a:p>
                      <a:pPr algn="ctr"/>
                      <a:r>
                        <a:rPr lang="en-US" dirty="0"/>
                        <a:t>52</a:t>
                      </a:r>
                      <a:endParaRPr dirty="0"/>
                    </a:p>
                  </a:txBody>
                  <a:tcPr anchor="ctr"/>
                </a:tc>
                <a:tc>
                  <a:txBody>
                    <a:bodyPr/>
                    <a:lstStyle/>
                    <a:p>
                      <a:pPr algn="ctr"/>
                      <a:r>
                        <a:rPr lang="en-US" dirty="0"/>
                        <a:t>6</a:t>
                      </a:r>
                      <a:endParaRPr dirty="0"/>
                    </a:p>
                  </a:txBody>
                  <a:tcPr anchor="ctr"/>
                </a:tc>
                <a:extLst>
                  <a:ext uri="{0D108BD9-81ED-4DB2-BD59-A6C34878D82A}">
                    <a16:rowId xmlns:a16="http://schemas.microsoft.com/office/drawing/2014/main" val="10003"/>
                  </a:ext>
                </a:extLst>
              </a:tr>
            </a:tbl>
          </a:graphicData>
        </a:graphic>
      </p:graphicFrame>
      <p:sp>
        <p:nvSpPr>
          <p:cNvPr id="4" name="Rectangle 3">
            <a:extLst>
              <a:ext uri="{FF2B5EF4-FFF2-40B4-BE49-F238E27FC236}">
                <a16:creationId xmlns:a16="http://schemas.microsoft.com/office/drawing/2014/main" id="{0EF093B1-36C9-4D4A-843C-1018E955A08A}"/>
              </a:ext>
            </a:extLst>
          </p:cNvPr>
          <p:cNvSpPr/>
          <p:nvPr/>
        </p:nvSpPr>
        <p:spPr>
          <a:xfrm>
            <a:off x="5562600" y="4572943"/>
            <a:ext cx="6096000" cy="446597"/>
          </a:xfrm>
          <a:prstGeom prst="rect">
            <a:avLst/>
          </a:prstGeom>
        </p:spPr>
        <p:txBody>
          <a:bodyPr>
            <a:spAutoFit/>
          </a:bodyPr>
          <a:lstStyle/>
          <a:p>
            <a:pPr marL="457200" marR="0" indent="-457200">
              <a:lnSpc>
                <a:spcPct val="107000"/>
              </a:lnSpc>
              <a:spcBef>
                <a:spcPts val="0"/>
              </a:spcBef>
              <a:spcAft>
                <a:spcPts val="800"/>
              </a:spcAft>
            </a:pPr>
            <a:r>
              <a:rPr lang="en-US" sz="1100" dirty="0">
                <a:latin typeface="Calibri" panose="020F0502020204030204" pitchFamily="34" charset="0"/>
                <a:ea typeface="Calibri" panose="020F0502020204030204" pitchFamily="34" charset="0"/>
                <a:cs typeface="Times New Roman" panose="02020603050405020304" pitchFamily="18" charset="0"/>
              </a:rPr>
              <a:t>Pierre-Michel, B., Chua, R., Franks, I., &amp; Khan, M. A. (2006). Determinants of offline processing of visual information for the control of reaching movements. </a:t>
            </a:r>
            <a:r>
              <a:rPr lang="en-US" sz="1100" i="1" dirty="0">
                <a:latin typeface="Calibri" panose="020F0502020204030204" pitchFamily="34" charset="0"/>
                <a:ea typeface="Calibri" panose="020F0502020204030204" pitchFamily="34" charset="0"/>
                <a:cs typeface="Times New Roman" panose="02020603050405020304" pitchFamily="18" charset="0"/>
              </a:rPr>
              <a:t>Journal of Motor Behavior</a:t>
            </a:r>
            <a:r>
              <a:rPr lang="en-US" sz="1100" dirty="0">
                <a:latin typeface="Calibri" panose="020F0502020204030204" pitchFamily="34" charset="0"/>
                <a:ea typeface="Calibri" panose="020F0502020204030204" pitchFamily="34" charset="0"/>
                <a:cs typeface="Times New Roman" panose="02020603050405020304" pitchFamily="18" charset="0"/>
              </a:rPr>
              <a:t>, 331-338.</a:t>
            </a:r>
          </a:p>
        </p:txBody>
      </p:sp>
      <p:sp>
        <p:nvSpPr>
          <p:cNvPr id="6" name="Rectangle 5">
            <a:extLst>
              <a:ext uri="{FF2B5EF4-FFF2-40B4-BE49-F238E27FC236}">
                <a16:creationId xmlns:a16="http://schemas.microsoft.com/office/drawing/2014/main" id="{89966C44-20A6-4B4A-A8D0-61EC4C968810}"/>
              </a:ext>
            </a:extLst>
          </p:cNvPr>
          <p:cNvSpPr/>
          <p:nvPr/>
        </p:nvSpPr>
        <p:spPr>
          <a:xfrm>
            <a:off x="5562600" y="5021667"/>
            <a:ext cx="6096000" cy="627736"/>
          </a:xfrm>
          <a:prstGeom prst="rect">
            <a:avLst/>
          </a:prstGeom>
        </p:spPr>
        <p:txBody>
          <a:bodyPr>
            <a:spAutoFit/>
          </a:bodyPr>
          <a:lstStyle/>
          <a:p>
            <a:pPr marL="457200" marR="0" indent="-457200">
              <a:lnSpc>
                <a:spcPct val="107000"/>
              </a:lnSpc>
              <a:spcBef>
                <a:spcPts val="0"/>
              </a:spcBef>
              <a:spcAft>
                <a:spcPts val="800"/>
              </a:spcAft>
            </a:pPr>
            <a:r>
              <a:rPr lang="en-US" sz="1100" dirty="0">
                <a:latin typeface="Calibri" panose="020F0502020204030204" pitchFamily="34" charset="0"/>
                <a:ea typeface="Calibri" panose="020F0502020204030204" pitchFamily="34" charset="0"/>
                <a:cs typeface="Times New Roman" panose="02020603050405020304" pitchFamily="18" charset="0"/>
              </a:rPr>
              <a:t>Roman-Lantzy, C., &amp; Lantzy, A. (2010, October). Outcomes and opportunities: A study of children with cortical visual impairment. </a:t>
            </a:r>
            <a:r>
              <a:rPr lang="en-US" sz="1100" i="1" dirty="0">
                <a:latin typeface="Calibri" panose="020F0502020204030204" pitchFamily="34" charset="0"/>
                <a:ea typeface="Calibri" panose="020F0502020204030204" pitchFamily="34" charset="0"/>
                <a:cs typeface="Times New Roman" panose="02020603050405020304" pitchFamily="18" charset="0"/>
              </a:rPr>
              <a:t>Journal of Visual Impairment &amp; Blindness; 104, 10; ProQuest Education Journals</a:t>
            </a:r>
            <a:r>
              <a:rPr lang="en-US" sz="1100" dirty="0">
                <a:latin typeface="Calibri" panose="020F0502020204030204" pitchFamily="34" charset="0"/>
                <a:ea typeface="Calibri" panose="020F0502020204030204" pitchFamily="34" charset="0"/>
                <a:cs typeface="Times New Roman" panose="02020603050405020304" pitchFamily="18" charset="0"/>
              </a:rPr>
              <a:t>, pp. 649-653.</a:t>
            </a:r>
          </a:p>
        </p:txBody>
      </p:sp>
    </p:spTree>
    <p:extLst>
      <p:ext uri="{BB962C8B-B14F-4D97-AF65-F5344CB8AC3E}">
        <p14:creationId xmlns:p14="http://schemas.microsoft.com/office/powerpoint/2010/main" val="41452613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750" y="733425"/>
            <a:ext cx="9144000" cy="1143000"/>
          </a:xfrm>
        </p:spPr>
        <p:txBody>
          <a:bodyPr>
            <a:normAutofit fontScale="90000"/>
          </a:bodyPr>
          <a:lstStyle/>
          <a:p>
            <a:r>
              <a:rPr lang="en-US" dirty="0">
                <a:solidFill>
                  <a:srgbClr val="FFFF00"/>
                </a:solidFill>
              </a:rPr>
              <a:t>Time spent by TVI in Assessment (Bosman et al., 2006):</a:t>
            </a:r>
            <a:r>
              <a:rPr lang="en-US" dirty="0"/>
              <a:t> Time spent by Student in Reading (Kaiser &amp; Hertzberg, 2017)</a:t>
            </a:r>
            <a:endParaRPr dirty="0"/>
          </a:p>
        </p:txBody>
      </p:sp>
      <p:graphicFrame>
        <p:nvGraphicFramePr>
          <p:cNvPr id="9" name="Content Placeholder 8" descr="Process list showing 4 titles with tasks  arranged one below the other and downward pointing arrows are used to indicate progression from title to task and from task to task. First title has 4 tasks, second title has 3, third has 2 and fourth has 2."/>
          <p:cNvGraphicFramePr>
            <a:graphicFrameLocks noGrp="1"/>
          </p:cNvGraphicFramePr>
          <p:nvPr>
            <p:ph idx="1"/>
            <p:extLst>
              <p:ext uri="{D42A27DB-BD31-4B8C-83A1-F6EECF244321}">
                <p14:modId xmlns:p14="http://schemas.microsoft.com/office/powerpoint/2010/main" val="1935410003"/>
              </p:ext>
            </p:extLst>
          </p:nvPr>
        </p:nvGraphicFramePr>
        <p:xfrm>
          <a:off x="1524000" y="1828800"/>
          <a:ext cx="9144000" cy="4267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ectangle 2">
            <a:extLst>
              <a:ext uri="{FF2B5EF4-FFF2-40B4-BE49-F238E27FC236}">
                <a16:creationId xmlns:a16="http://schemas.microsoft.com/office/drawing/2014/main" id="{D039A60A-0C4C-4F29-BAF5-F3716E9D78C2}"/>
              </a:ext>
            </a:extLst>
          </p:cNvPr>
          <p:cNvSpPr/>
          <p:nvPr/>
        </p:nvSpPr>
        <p:spPr>
          <a:xfrm>
            <a:off x="4543425" y="5811164"/>
            <a:ext cx="6096000" cy="627736"/>
          </a:xfrm>
          <a:prstGeom prst="rect">
            <a:avLst/>
          </a:prstGeom>
        </p:spPr>
        <p:txBody>
          <a:bodyPr>
            <a:spAutoFit/>
          </a:bodyPr>
          <a:lstStyle/>
          <a:p>
            <a:pPr marL="457200" marR="0" indent="-457200">
              <a:lnSpc>
                <a:spcPct val="107000"/>
              </a:lnSpc>
              <a:spcBef>
                <a:spcPts val="0"/>
              </a:spcBef>
              <a:spcAft>
                <a:spcPts val="800"/>
              </a:spcAft>
            </a:pPr>
            <a:r>
              <a:rPr lang="en-US" sz="1100" dirty="0">
                <a:latin typeface="Calibri" panose="020F0502020204030204" pitchFamily="34" charset="0"/>
                <a:ea typeface="Calibri" panose="020F0502020204030204" pitchFamily="34" charset="0"/>
                <a:cs typeface="Times New Roman" panose="02020603050405020304" pitchFamily="18" charset="0"/>
              </a:rPr>
              <a:t>Kaiser, J., &amp; Herzberg, T. (2017). Procedures and tools used by teachers when completing functional vision assessments with children with visual impairments. </a:t>
            </a:r>
            <a:r>
              <a:rPr lang="en-US" sz="1100" i="1" dirty="0">
                <a:latin typeface="Calibri" panose="020F0502020204030204" pitchFamily="34" charset="0"/>
                <a:ea typeface="Calibri" panose="020F0502020204030204" pitchFamily="34" charset="0"/>
                <a:cs typeface="Times New Roman" panose="02020603050405020304" pitchFamily="18" charset="0"/>
              </a:rPr>
              <a:t>Journal of Visual Impairment &amp; Blindness</a:t>
            </a:r>
            <a:r>
              <a:rPr lang="en-US" sz="1100" dirty="0">
                <a:latin typeface="Calibri" panose="020F0502020204030204" pitchFamily="34" charset="0"/>
                <a:ea typeface="Calibri" panose="020F0502020204030204" pitchFamily="34" charset="0"/>
                <a:cs typeface="Times New Roman" panose="02020603050405020304" pitchFamily="18" charset="0"/>
              </a:rPr>
              <a:t>, 441-452.</a:t>
            </a:r>
          </a:p>
        </p:txBody>
      </p:sp>
      <p:sp>
        <p:nvSpPr>
          <p:cNvPr id="4" name="Rectangle 3">
            <a:extLst>
              <a:ext uri="{FF2B5EF4-FFF2-40B4-BE49-F238E27FC236}">
                <a16:creationId xmlns:a16="http://schemas.microsoft.com/office/drawing/2014/main" id="{868833E8-6E81-4B21-9153-017FD1686764}"/>
              </a:ext>
            </a:extLst>
          </p:cNvPr>
          <p:cNvSpPr/>
          <p:nvPr/>
        </p:nvSpPr>
        <p:spPr>
          <a:xfrm>
            <a:off x="4495800" y="5244965"/>
            <a:ext cx="6096000" cy="446597"/>
          </a:xfrm>
          <a:prstGeom prst="rect">
            <a:avLst/>
          </a:prstGeom>
        </p:spPr>
        <p:txBody>
          <a:bodyPr>
            <a:spAutoFit/>
          </a:bodyPr>
          <a:lstStyle/>
          <a:p>
            <a:pPr marL="457200" marR="0" indent="-457200">
              <a:lnSpc>
                <a:spcPct val="107000"/>
              </a:lnSpc>
              <a:spcBef>
                <a:spcPts val="0"/>
              </a:spcBef>
              <a:spcAft>
                <a:spcPts val="800"/>
              </a:spcAft>
            </a:pPr>
            <a:r>
              <a:rPr lang="en-US" sz="1100" dirty="0">
                <a:latin typeface="Calibri" panose="020F0502020204030204" pitchFamily="34" charset="0"/>
                <a:ea typeface="Calibri" panose="020F0502020204030204" pitchFamily="34" charset="0"/>
                <a:cs typeface="Times New Roman" panose="02020603050405020304" pitchFamily="18" charset="0"/>
              </a:rPr>
              <a:t>Bosman, A., </a:t>
            </a:r>
            <a:r>
              <a:rPr lang="en-US" sz="1100" dirty="0" err="1">
                <a:latin typeface="Calibri" panose="020F0502020204030204" pitchFamily="34" charset="0"/>
                <a:ea typeface="Calibri" panose="020F0502020204030204" pitchFamily="34" charset="0"/>
                <a:cs typeface="Times New Roman" panose="02020603050405020304" pitchFamily="18" charset="0"/>
              </a:rPr>
              <a:t>Gompel</a:t>
            </a:r>
            <a:r>
              <a:rPr lang="en-US" sz="1100" dirty="0">
                <a:latin typeface="Calibri" panose="020F0502020204030204" pitchFamily="34" charset="0"/>
                <a:ea typeface="Calibri" panose="020F0502020204030204" pitchFamily="34" charset="0"/>
                <a:cs typeface="Times New Roman" panose="02020603050405020304" pitchFamily="18" charset="0"/>
              </a:rPr>
              <a:t>, M., </a:t>
            </a:r>
            <a:r>
              <a:rPr lang="en-US" sz="1100" dirty="0" err="1">
                <a:latin typeface="Calibri" panose="020F0502020204030204" pitchFamily="34" charset="0"/>
                <a:ea typeface="Calibri" panose="020F0502020204030204" pitchFamily="34" charset="0"/>
                <a:cs typeface="Times New Roman" panose="02020603050405020304" pitchFamily="18" charset="0"/>
              </a:rPr>
              <a:t>Vervloed</a:t>
            </a:r>
            <a:r>
              <a:rPr lang="en-US" sz="1100" dirty="0">
                <a:latin typeface="Calibri" panose="020F0502020204030204" pitchFamily="34" charset="0"/>
                <a:ea typeface="Calibri" panose="020F0502020204030204" pitchFamily="34" charset="0"/>
                <a:cs typeface="Times New Roman" panose="02020603050405020304" pitchFamily="18" charset="0"/>
              </a:rPr>
              <a:t>, M., &amp; van Bon., W. (2006). Low vision affects the reading process quantitatively but not qualitatively. </a:t>
            </a:r>
            <a:r>
              <a:rPr lang="en-US" sz="1100" i="1" dirty="0">
                <a:latin typeface="Calibri" panose="020F0502020204030204" pitchFamily="34" charset="0"/>
                <a:ea typeface="Calibri" panose="020F0502020204030204" pitchFamily="34" charset="0"/>
                <a:cs typeface="Times New Roman" panose="02020603050405020304" pitchFamily="18" charset="0"/>
              </a:rPr>
              <a:t>The Journal of Special Education</a:t>
            </a:r>
            <a:r>
              <a:rPr lang="en-US" sz="1100" dirty="0">
                <a:latin typeface="Calibri" panose="020F0502020204030204" pitchFamily="34" charset="0"/>
                <a:ea typeface="Calibri" panose="020F0502020204030204" pitchFamily="34" charset="0"/>
                <a:cs typeface="Times New Roman" panose="02020603050405020304" pitchFamily="18" charset="0"/>
              </a:rPr>
              <a:t>, 208-219.</a:t>
            </a:r>
          </a:p>
        </p:txBody>
      </p:sp>
    </p:spTree>
    <p:extLst>
      <p:ext uri="{BB962C8B-B14F-4D97-AF65-F5344CB8AC3E}">
        <p14:creationId xmlns:p14="http://schemas.microsoft.com/office/powerpoint/2010/main" val="11530276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Research Topic</a:t>
            </a:r>
            <a:endParaRPr dirty="0"/>
          </a:p>
        </p:txBody>
      </p:sp>
      <p:sp>
        <p:nvSpPr>
          <p:cNvPr id="3" name="Text Placeholder 2"/>
          <p:cNvSpPr>
            <a:spLocks noGrp="1"/>
          </p:cNvSpPr>
          <p:nvPr>
            <p:ph type="body" idx="1"/>
          </p:nvPr>
        </p:nvSpPr>
        <p:spPr/>
        <p:txBody>
          <a:bodyPr/>
          <a:lstStyle/>
          <a:p>
            <a:r>
              <a:rPr lang="en-US" dirty="0"/>
              <a:t>Helping my students with CVI increase their response to visual targets and prompts. Discussion on the roles for the TVI in support of students with CVI, and in support of students with needs in materials and instruction in LP Large Print and BRL Braille</a:t>
            </a:r>
            <a:endParaRPr dirty="0"/>
          </a:p>
        </p:txBody>
      </p:sp>
    </p:spTree>
    <p:extLst>
      <p:ext uri="{BB962C8B-B14F-4D97-AF65-F5344CB8AC3E}">
        <p14:creationId xmlns:p14="http://schemas.microsoft.com/office/powerpoint/2010/main" val="34444352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Rationale for the Topic’s Researchable Qualities</a:t>
            </a:r>
            <a:endParaRPr dirty="0"/>
          </a:p>
        </p:txBody>
      </p:sp>
      <p:sp>
        <p:nvSpPr>
          <p:cNvPr id="3" name="Text Placeholder 2"/>
          <p:cNvSpPr>
            <a:spLocks noGrp="1"/>
          </p:cNvSpPr>
          <p:nvPr>
            <p:ph type="body" idx="1"/>
          </p:nvPr>
        </p:nvSpPr>
        <p:spPr/>
        <p:txBody>
          <a:bodyPr/>
          <a:lstStyle/>
          <a:p>
            <a:r>
              <a:rPr lang="en-US" dirty="0"/>
              <a:t>Digital Format - Pros</a:t>
            </a:r>
            <a:endParaRPr dirty="0"/>
          </a:p>
        </p:txBody>
      </p:sp>
      <p:sp>
        <p:nvSpPr>
          <p:cNvPr id="4" name="Content Placeholder 3"/>
          <p:cNvSpPr>
            <a:spLocks noGrp="1"/>
          </p:cNvSpPr>
          <p:nvPr>
            <p:ph sz="half" idx="2"/>
          </p:nvPr>
        </p:nvSpPr>
        <p:spPr/>
        <p:txBody>
          <a:bodyPr>
            <a:normAutofit lnSpcReduction="10000"/>
          </a:bodyPr>
          <a:lstStyle/>
          <a:p>
            <a:r>
              <a:rPr lang="en-US" dirty="0"/>
              <a:t>Braille and Teach Listserv –  AKA “</a:t>
            </a:r>
            <a:r>
              <a:rPr lang="en-US" dirty="0" err="1"/>
              <a:t>BnT</a:t>
            </a:r>
            <a:r>
              <a:rPr lang="en-US" dirty="0"/>
              <a:t>” an online community for TVIs to post inquiries for materials (“Can our district borrow LP textbook?” “Can you suggest a Braille device?”) and submit surveys – a digital vessel for using a survey to electronically submit and collect data</a:t>
            </a:r>
          </a:p>
          <a:p>
            <a:r>
              <a:rPr lang="en-US" dirty="0"/>
              <a:t>TVIs participating in training can be recruited in participate with higher return, done in person with digital survey link</a:t>
            </a:r>
            <a:endParaRPr dirty="0"/>
          </a:p>
        </p:txBody>
      </p:sp>
      <p:sp>
        <p:nvSpPr>
          <p:cNvPr id="5" name="Text Placeholder 4"/>
          <p:cNvSpPr>
            <a:spLocks noGrp="1"/>
          </p:cNvSpPr>
          <p:nvPr>
            <p:ph type="body" sz="quarter" idx="3"/>
          </p:nvPr>
        </p:nvSpPr>
        <p:spPr/>
        <p:txBody>
          <a:bodyPr/>
          <a:lstStyle/>
          <a:p>
            <a:r>
              <a:rPr lang="en-US" dirty="0"/>
              <a:t>Digital Format - Cons</a:t>
            </a:r>
            <a:endParaRPr dirty="0"/>
          </a:p>
        </p:txBody>
      </p:sp>
      <p:sp>
        <p:nvSpPr>
          <p:cNvPr id="6" name="Content Placeholder 5"/>
          <p:cNvSpPr>
            <a:spLocks noGrp="1"/>
          </p:cNvSpPr>
          <p:nvPr>
            <p:ph sz="quarter" idx="4"/>
          </p:nvPr>
        </p:nvSpPr>
        <p:spPr/>
        <p:txBody>
          <a:bodyPr>
            <a:normAutofit lnSpcReduction="10000"/>
          </a:bodyPr>
          <a:lstStyle/>
          <a:p>
            <a:r>
              <a:rPr lang="en-US" dirty="0"/>
              <a:t>All survey results and participants will be self-reporting, with no way to verify data</a:t>
            </a:r>
            <a:endParaRPr dirty="0"/>
          </a:p>
        </p:txBody>
      </p:sp>
      <p:pic>
        <p:nvPicPr>
          <p:cNvPr id="7" name="Picture 6">
            <a:extLst>
              <a:ext uri="{FF2B5EF4-FFF2-40B4-BE49-F238E27FC236}">
                <a16:creationId xmlns:a16="http://schemas.microsoft.com/office/drawing/2014/main" id="{711BA1DF-C688-4196-B97B-E9C46FE3B65B}"/>
              </a:ext>
            </a:extLst>
          </p:cNvPr>
          <p:cNvPicPr>
            <a:picLocks noChangeAspect="1"/>
          </p:cNvPicPr>
          <p:nvPr/>
        </p:nvPicPr>
        <p:blipFill>
          <a:blip r:embed="rId2"/>
          <a:stretch>
            <a:fillRect/>
          </a:stretch>
        </p:blipFill>
        <p:spPr>
          <a:xfrm>
            <a:off x="6629400" y="3962400"/>
            <a:ext cx="2733675" cy="1676400"/>
          </a:xfrm>
          <a:prstGeom prst="rect">
            <a:avLst/>
          </a:prstGeom>
        </p:spPr>
      </p:pic>
    </p:spTree>
    <p:extLst>
      <p:ext uri="{BB962C8B-B14F-4D97-AF65-F5344CB8AC3E}">
        <p14:creationId xmlns:p14="http://schemas.microsoft.com/office/powerpoint/2010/main" val="14758423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a:t>Population Breakdown Students’ minutes as listed on TVI Caseloads,  Students with:</a:t>
            </a:r>
            <a:endParaRPr sz="2800" dirty="0"/>
          </a:p>
        </p:txBody>
      </p:sp>
      <p:sp>
        <p:nvSpPr>
          <p:cNvPr id="4" name="Text Placeholder 3"/>
          <p:cNvSpPr>
            <a:spLocks noGrp="1"/>
          </p:cNvSpPr>
          <p:nvPr>
            <p:ph type="body" sz="half" idx="2"/>
          </p:nvPr>
        </p:nvSpPr>
        <p:spPr/>
        <p:txBody>
          <a:bodyPr>
            <a:normAutofit fontScale="85000" lnSpcReduction="10000"/>
          </a:bodyPr>
          <a:lstStyle/>
          <a:p>
            <a:pPr marL="342900" indent="-342900">
              <a:buFont typeface="+mj-lt"/>
              <a:buAutoNum type="arabicPeriod"/>
            </a:pPr>
            <a:r>
              <a:rPr lang="en-US" dirty="0"/>
              <a:t>CVI only on diploma track</a:t>
            </a:r>
          </a:p>
          <a:p>
            <a:pPr marL="342900" indent="-342900">
              <a:buFont typeface="+mj-lt"/>
              <a:buAutoNum type="arabicPeriod"/>
            </a:pPr>
            <a:r>
              <a:rPr lang="en-US" dirty="0"/>
              <a:t>CVI only certificate of completion</a:t>
            </a:r>
          </a:p>
          <a:p>
            <a:pPr marL="342900" indent="-342900">
              <a:buFont typeface="+mj-lt"/>
              <a:buAutoNum type="arabicPeriod"/>
            </a:pPr>
            <a:r>
              <a:rPr lang="en-US" dirty="0"/>
              <a:t>LP needs only, diploma track</a:t>
            </a:r>
          </a:p>
          <a:p>
            <a:pPr marL="342900" indent="-342900">
              <a:buFont typeface="+mj-lt"/>
              <a:buAutoNum type="arabicPeriod"/>
            </a:pPr>
            <a:r>
              <a:rPr lang="en-US" dirty="0"/>
              <a:t>LP needs only, completion track</a:t>
            </a:r>
          </a:p>
          <a:p>
            <a:pPr marL="342900" indent="-342900">
              <a:buFont typeface="+mj-lt"/>
              <a:buAutoNum type="arabicPeriod"/>
            </a:pPr>
            <a:r>
              <a:rPr lang="en-US" dirty="0"/>
              <a:t>BRL needs only, diploma track</a:t>
            </a:r>
          </a:p>
          <a:p>
            <a:pPr marL="342900" indent="-342900">
              <a:buFont typeface="+mj-lt"/>
              <a:buAutoNum type="arabicPeriod"/>
            </a:pPr>
            <a:r>
              <a:rPr lang="en-US" dirty="0"/>
              <a:t>BRL needs only, completion track</a:t>
            </a:r>
          </a:p>
          <a:p>
            <a:pPr marL="342900" indent="-342900">
              <a:buFont typeface="+mj-lt"/>
              <a:buAutoNum type="arabicPeriod"/>
            </a:pPr>
            <a:r>
              <a:rPr lang="en-US" dirty="0"/>
              <a:t>OTHER: CVI and multiple disabilities, on certificate on completion track OR diploma track</a:t>
            </a:r>
            <a:endParaRPr dirty="0"/>
          </a:p>
        </p:txBody>
      </p:sp>
      <p:pic>
        <p:nvPicPr>
          <p:cNvPr id="2050" name="Picture 2" descr="Image result for images  blind students">
            <a:extLst>
              <a:ext uri="{FF2B5EF4-FFF2-40B4-BE49-F238E27FC236}">
                <a16:creationId xmlns:a16="http://schemas.microsoft.com/office/drawing/2014/main" id="{891E0777-8AC9-43A6-93BA-DE0AF0B12EE2}"/>
              </a:ext>
            </a:extLst>
          </p:cNvPr>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l="16199" r="16199"/>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5EC32ACF-86E4-46CF-8534-40783CD49618}"/>
              </a:ext>
            </a:extLst>
          </p:cNvPr>
          <p:cNvSpPr/>
          <p:nvPr/>
        </p:nvSpPr>
        <p:spPr>
          <a:xfrm>
            <a:off x="7467600" y="5486400"/>
            <a:ext cx="4454236" cy="808876"/>
          </a:xfrm>
          <a:prstGeom prst="rect">
            <a:avLst/>
          </a:prstGeom>
        </p:spPr>
        <p:txBody>
          <a:bodyPr wrap="square">
            <a:spAutoFit/>
          </a:bodyPr>
          <a:lstStyle/>
          <a:p>
            <a:pPr marL="457200" marR="0" indent="-457200">
              <a:lnSpc>
                <a:spcPct val="107000"/>
              </a:lnSpc>
              <a:spcBef>
                <a:spcPts val="0"/>
              </a:spcBef>
              <a:spcAft>
                <a:spcPts val="800"/>
              </a:spcAft>
            </a:pPr>
            <a:r>
              <a:rPr lang="en-US" sz="1100" dirty="0">
                <a:latin typeface="Calibri" panose="020F0502020204030204" pitchFamily="34" charset="0"/>
                <a:ea typeface="Calibri" panose="020F0502020204030204" pitchFamily="34" charset="0"/>
                <a:cs typeface="Times New Roman" panose="02020603050405020304" pitchFamily="18" charset="0"/>
              </a:rPr>
              <a:t>IMAGE CREDIT: Richards, L. (2017, December). </a:t>
            </a:r>
            <a:r>
              <a:rPr lang="en-US" sz="1100" i="1" dirty="0">
                <a:latin typeface="Calibri" panose="020F0502020204030204" pitchFamily="34" charset="0"/>
                <a:ea typeface="Calibri" panose="020F0502020204030204" pitchFamily="34" charset="0"/>
                <a:cs typeface="Times New Roman" panose="02020603050405020304" pitchFamily="18" charset="0"/>
              </a:rPr>
              <a:t>Teaching blind students visually impaired.</a:t>
            </a:r>
            <a:r>
              <a:rPr lang="en-US" sz="1100" dirty="0">
                <a:latin typeface="Calibri" panose="020F0502020204030204" pitchFamily="34" charset="0"/>
                <a:ea typeface="Calibri" panose="020F0502020204030204" pitchFamily="34" charset="0"/>
                <a:cs typeface="Times New Roman" panose="02020603050405020304" pitchFamily="18" charset="0"/>
              </a:rPr>
              <a:t> Retrieved from We Are Teachers: https://www.weareteachers.com/teaching-blind-students-visually-impaired/</a:t>
            </a:r>
          </a:p>
        </p:txBody>
      </p:sp>
    </p:spTree>
    <p:extLst>
      <p:ext uri="{BB962C8B-B14F-4D97-AF65-F5344CB8AC3E}">
        <p14:creationId xmlns:p14="http://schemas.microsoft.com/office/powerpoint/2010/main" val="18576406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We Discussed:</a:t>
            </a:r>
            <a:endParaRPr dirty="0"/>
          </a:p>
        </p:txBody>
      </p:sp>
      <p:sp>
        <p:nvSpPr>
          <p:cNvPr id="5" name="Content Placeholder 4">
            <a:extLst>
              <a:ext uri="{FF2B5EF4-FFF2-40B4-BE49-F238E27FC236}">
                <a16:creationId xmlns:a16="http://schemas.microsoft.com/office/drawing/2014/main" id="{BB034B3E-733B-4E5A-9B84-DBFC76F5D311}"/>
              </a:ext>
            </a:extLst>
          </p:cNvPr>
          <p:cNvSpPr>
            <a:spLocks noGrp="1"/>
          </p:cNvSpPr>
          <p:nvPr>
            <p:ph idx="1"/>
          </p:nvPr>
        </p:nvSpPr>
        <p:spPr/>
        <p:txBody>
          <a:bodyPr/>
          <a:lstStyle/>
          <a:p>
            <a:r>
              <a:rPr lang="en-US" dirty="0"/>
              <a:t>Strategies and Priorities of TVIs</a:t>
            </a:r>
          </a:p>
          <a:p>
            <a:r>
              <a:rPr lang="en-US" dirty="0"/>
              <a:t>Vital Need for Support of ALL students – including students with CVI</a:t>
            </a:r>
          </a:p>
          <a:p>
            <a:r>
              <a:rPr lang="en-US" dirty="0"/>
              <a:t>Pros and Cons of “</a:t>
            </a:r>
            <a:r>
              <a:rPr lang="en-US" dirty="0" err="1"/>
              <a:t>Researchability</a:t>
            </a:r>
            <a:r>
              <a:rPr lang="en-US" dirty="0"/>
              <a:t>”</a:t>
            </a:r>
          </a:p>
          <a:p>
            <a:endParaRPr lang="en-US" dirty="0"/>
          </a:p>
        </p:txBody>
      </p:sp>
    </p:spTree>
    <p:extLst>
      <p:ext uri="{BB962C8B-B14F-4D97-AF65-F5344CB8AC3E}">
        <p14:creationId xmlns:p14="http://schemas.microsoft.com/office/powerpoint/2010/main" val="32325601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Thank you! #</a:t>
            </a:r>
            <a:r>
              <a:rPr lang="en-US" dirty="0" err="1"/>
              <a:t>whitecaneday</a:t>
            </a:r>
            <a:endParaRPr dirty="0"/>
          </a:p>
        </p:txBody>
      </p:sp>
      <p:sp>
        <p:nvSpPr>
          <p:cNvPr id="3" name="Subtitle 2">
            <a:extLst>
              <a:ext uri="{FF2B5EF4-FFF2-40B4-BE49-F238E27FC236}">
                <a16:creationId xmlns:a16="http://schemas.microsoft.com/office/drawing/2014/main" id="{D0107B8F-3D46-4DEC-9354-1A26B70EBF53}"/>
              </a:ext>
            </a:extLst>
          </p:cNvPr>
          <p:cNvSpPr>
            <a:spLocks noGrp="1"/>
          </p:cNvSpPr>
          <p:nvPr>
            <p:ph type="subTitle" idx="1"/>
          </p:nvPr>
        </p:nvSpPr>
        <p:spPr/>
        <p:txBody>
          <a:bodyPr/>
          <a:lstStyle/>
          <a:p>
            <a:r>
              <a:rPr lang="en-US" dirty="0"/>
              <a:t>Celebrate every October 15.</a:t>
            </a:r>
          </a:p>
        </p:txBody>
      </p:sp>
    </p:spTree>
    <p:extLst>
      <p:ext uri="{BB962C8B-B14F-4D97-AF65-F5344CB8AC3E}">
        <p14:creationId xmlns:p14="http://schemas.microsoft.com/office/powerpoint/2010/main" val="2159886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E67BD647-36DB-4B9C-8C2B-4F73091F7C63}"/>
              </a:ext>
            </a:extLst>
          </p:cNvPr>
          <p:cNvSpPr>
            <a:spLocks noGrp="1"/>
          </p:cNvSpPr>
          <p:nvPr>
            <p:ph type="title"/>
          </p:nvPr>
        </p:nvSpPr>
        <p:spPr>
          <a:xfrm>
            <a:off x="1524000" y="457200"/>
            <a:ext cx="9144000" cy="1143000"/>
          </a:xfrm>
        </p:spPr>
        <p:txBody>
          <a:bodyPr/>
          <a:lstStyle/>
          <a:p>
            <a:r>
              <a:rPr lang="en-US" dirty="0"/>
              <a:t>References</a:t>
            </a:r>
          </a:p>
        </p:txBody>
      </p:sp>
      <p:sp>
        <p:nvSpPr>
          <p:cNvPr id="2" name="Rectangle 1">
            <a:extLst>
              <a:ext uri="{FF2B5EF4-FFF2-40B4-BE49-F238E27FC236}">
                <a16:creationId xmlns:a16="http://schemas.microsoft.com/office/drawing/2014/main" id="{7236EFC6-5876-4643-94D1-BB43C37A17CC}"/>
              </a:ext>
            </a:extLst>
          </p:cNvPr>
          <p:cNvSpPr>
            <a:spLocks noChangeArrowheads="1"/>
          </p:cNvSpPr>
          <p:nvPr/>
        </p:nvSpPr>
        <p:spPr bwMode="auto">
          <a:xfrm>
            <a:off x="1524000" y="1828800"/>
            <a:ext cx="9144000" cy="42672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0" compatLnSpc="1">
            <a:prstTxWarp prst="textNoShape">
              <a:avLst/>
            </a:prstTxWarp>
            <a:norm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228600" eaLnBrk="1" fontAlgn="base" hangingPunct="1">
              <a:lnSpc>
                <a:spcPct val="90000"/>
              </a:lnSpc>
              <a:spcBef>
                <a:spcPct val="0"/>
              </a:spcBef>
              <a:spcAft>
                <a:spcPts val="600"/>
              </a:spcAft>
              <a:buClr>
                <a:schemeClr val="accent1"/>
              </a:buClr>
              <a:buSzTx/>
              <a:buFont typeface="Arial" pitchFamily="34" charset="0"/>
              <a:buChar char="•"/>
              <a:tabLst/>
            </a:pPr>
            <a:r>
              <a:rPr kumimoji="0" lang="en-US" altLang="en-US" sz="1400" b="0" i="0" u="none" strike="noStrike" cap="none" normalizeH="0" baseline="0" dirty="0">
                <a:ln>
                  <a:noFill/>
                </a:ln>
                <a:solidFill>
                  <a:schemeClr val="tx1">
                    <a:lumMod val="85000"/>
                  </a:schemeClr>
                </a:solidFill>
                <a:effectLst/>
                <a:latin typeface="+mn-lt"/>
              </a:rPr>
              <a:t>Bosman, A., </a:t>
            </a:r>
            <a:r>
              <a:rPr kumimoji="0" lang="en-US" altLang="en-US" sz="1400" b="0" i="0" u="none" strike="noStrike" cap="none" normalizeH="0" baseline="0" dirty="0" err="1">
                <a:ln>
                  <a:noFill/>
                </a:ln>
                <a:solidFill>
                  <a:schemeClr val="tx1">
                    <a:lumMod val="85000"/>
                  </a:schemeClr>
                </a:solidFill>
                <a:effectLst/>
                <a:latin typeface="+mn-lt"/>
              </a:rPr>
              <a:t>Gompel</a:t>
            </a:r>
            <a:r>
              <a:rPr kumimoji="0" lang="en-US" altLang="en-US" sz="1400" b="0" i="0" u="none" strike="noStrike" cap="none" normalizeH="0" baseline="0" dirty="0">
                <a:ln>
                  <a:noFill/>
                </a:ln>
                <a:solidFill>
                  <a:schemeClr val="tx1">
                    <a:lumMod val="85000"/>
                  </a:schemeClr>
                </a:solidFill>
                <a:effectLst/>
                <a:latin typeface="+mn-lt"/>
              </a:rPr>
              <a:t>, M., </a:t>
            </a:r>
            <a:r>
              <a:rPr kumimoji="0" lang="en-US" altLang="en-US" sz="1400" b="0" i="0" u="none" strike="noStrike" cap="none" normalizeH="0" baseline="0" dirty="0" err="1">
                <a:ln>
                  <a:noFill/>
                </a:ln>
                <a:solidFill>
                  <a:schemeClr val="tx1">
                    <a:lumMod val="85000"/>
                  </a:schemeClr>
                </a:solidFill>
                <a:effectLst/>
                <a:latin typeface="+mn-lt"/>
              </a:rPr>
              <a:t>Vervloed</a:t>
            </a:r>
            <a:r>
              <a:rPr kumimoji="0" lang="en-US" altLang="en-US" sz="1400" b="0" i="0" u="none" strike="noStrike" cap="none" normalizeH="0" baseline="0" dirty="0">
                <a:ln>
                  <a:noFill/>
                </a:ln>
                <a:solidFill>
                  <a:schemeClr val="tx1">
                    <a:lumMod val="85000"/>
                  </a:schemeClr>
                </a:solidFill>
                <a:effectLst/>
                <a:latin typeface="+mn-lt"/>
              </a:rPr>
              <a:t>, M., &amp; van Bon., W. (2006). Low vision affects the reading process quantitatively but not qualitatively. </a:t>
            </a:r>
            <a:r>
              <a:rPr kumimoji="0" lang="en-US" altLang="en-US" sz="1400" b="0" i="1" u="none" strike="noStrike" cap="none" normalizeH="0" baseline="0" dirty="0">
                <a:ln>
                  <a:noFill/>
                </a:ln>
                <a:solidFill>
                  <a:schemeClr val="tx1">
                    <a:lumMod val="85000"/>
                  </a:schemeClr>
                </a:solidFill>
                <a:effectLst/>
                <a:latin typeface="+mn-lt"/>
              </a:rPr>
              <a:t>The Journal of Special Education</a:t>
            </a:r>
            <a:r>
              <a:rPr kumimoji="0" lang="en-US" altLang="en-US" sz="1400" b="0" i="0" u="none" strike="noStrike" cap="none" normalizeH="0" baseline="0" dirty="0">
                <a:ln>
                  <a:noFill/>
                </a:ln>
                <a:solidFill>
                  <a:schemeClr val="tx1">
                    <a:lumMod val="85000"/>
                  </a:schemeClr>
                </a:solidFill>
                <a:effectLst/>
                <a:latin typeface="+mn-lt"/>
              </a:rPr>
              <a:t>, 208-219. </a:t>
            </a:r>
            <a:r>
              <a:rPr kumimoji="0" lang="en-US" altLang="en-US" sz="1400" b="0" i="0" u="none" strike="noStrike" cap="none" normalizeH="0" baseline="0" dirty="0">
                <a:ln>
                  <a:noFill/>
                </a:ln>
                <a:solidFill>
                  <a:schemeClr val="tx1">
                    <a:lumMod val="85000"/>
                  </a:schemeClr>
                </a:solidFill>
                <a:effectLst/>
                <a:latin typeface="+mn-lt"/>
                <a:hlinkClick r:id="rId2"/>
              </a:rPr>
              <a:t>https://nuls.idm.oclc.org/login?url=https://search-proquest-com.nuls.idm.oclc.org/docview/194703499?accountid=25320</a:t>
            </a:r>
            <a:endParaRPr kumimoji="0" lang="en-US" altLang="en-US" sz="1400" b="0" i="0" u="none" strike="noStrike" cap="none" normalizeH="0" baseline="0" dirty="0">
              <a:ln>
                <a:noFill/>
              </a:ln>
              <a:solidFill>
                <a:schemeClr val="tx1">
                  <a:lumMod val="85000"/>
                </a:schemeClr>
              </a:solidFill>
              <a:effectLst/>
              <a:latin typeface="+mn-lt"/>
            </a:endParaRPr>
          </a:p>
          <a:p>
            <a:pPr marL="0" marR="0" lvl="0" indent="-228600" eaLnBrk="1" fontAlgn="base" hangingPunct="1">
              <a:lnSpc>
                <a:spcPct val="90000"/>
              </a:lnSpc>
              <a:spcBef>
                <a:spcPct val="0"/>
              </a:spcBef>
              <a:spcAft>
                <a:spcPts val="600"/>
              </a:spcAft>
              <a:buClr>
                <a:schemeClr val="accent1"/>
              </a:buClr>
              <a:buSzTx/>
              <a:buFont typeface="Arial" pitchFamily="34" charset="0"/>
              <a:buChar char="•"/>
              <a:tabLst/>
            </a:pPr>
            <a:r>
              <a:rPr kumimoji="0" lang="en-US" altLang="en-US" sz="1400" b="0" i="0" u="none" strike="noStrike" cap="none" normalizeH="0" baseline="0" dirty="0">
                <a:ln>
                  <a:noFill/>
                </a:ln>
                <a:solidFill>
                  <a:schemeClr val="tx1">
                    <a:lumMod val="85000"/>
                  </a:schemeClr>
                </a:solidFill>
                <a:effectLst/>
                <a:latin typeface="+mn-lt"/>
              </a:rPr>
              <a:t>Gordon-</a:t>
            </a:r>
            <a:r>
              <a:rPr kumimoji="0" lang="en-US" altLang="en-US" sz="1400" b="0" i="0" u="none" strike="noStrike" cap="none" normalizeH="0" baseline="0" dirty="0" err="1">
                <a:ln>
                  <a:noFill/>
                </a:ln>
                <a:solidFill>
                  <a:schemeClr val="tx1">
                    <a:lumMod val="85000"/>
                  </a:schemeClr>
                </a:solidFill>
                <a:effectLst/>
                <a:latin typeface="+mn-lt"/>
              </a:rPr>
              <a:t>Salant</a:t>
            </a:r>
            <a:r>
              <a:rPr kumimoji="0" lang="en-US" altLang="en-US" sz="1400" b="0" i="0" u="none" strike="noStrike" cap="none" normalizeH="0" baseline="0" dirty="0">
                <a:ln>
                  <a:noFill/>
                </a:ln>
                <a:solidFill>
                  <a:schemeClr val="tx1">
                    <a:lumMod val="85000"/>
                  </a:schemeClr>
                </a:solidFill>
                <a:effectLst/>
                <a:latin typeface="+mn-lt"/>
              </a:rPr>
              <a:t>, S., &amp; Friedman, S. (2011). Recognition of rapid speech by blind and sighted older adults. </a:t>
            </a:r>
            <a:r>
              <a:rPr kumimoji="0" lang="en-US" altLang="en-US" sz="1400" b="0" i="1" u="none" strike="noStrike" cap="none" normalizeH="0" baseline="0" dirty="0">
                <a:ln>
                  <a:noFill/>
                </a:ln>
                <a:solidFill>
                  <a:schemeClr val="tx1">
                    <a:lumMod val="85000"/>
                  </a:schemeClr>
                </a:solidFill>
                <a:effectLst/>
                <a:latin typeface="+mn-lt"/>
              </a:rPr>
              <a:t>Journal of Speech, Language, and Hearing Research</a:t>
            </a:r>
            <a:r>
              <a:rPr kumimoji="0" lang="en-US" altLang="en-US" sz="1400" b="0" i="0" u="none" strike="noStrike" cap="none" normalizeH="0" baseline="0" dirty="0">
                <a:ln>
                  <a:noFill/>
                </a:ln>
                <a:solidFill>
                  <a:schemeClr val="tx1">
                    <a:lumMod val="85000"/>
                  </a:schemeClr>
                </a:solidFill>
                <a:effectLst/>
                <a:latin typeface="+mn-lt"/>
              </a:rPr>
              <a:t>, 622-631. </a:t>
            </a:r>
            <a:r>
              <a:rPr kumimoji="0" lang="en-US" altLang="en-US" sz="1400" b="0" i="0" u="none" strike="noStrike" cap="none" normalizeH="0" baseline="0" dirty="0">
                <a:ln>
                  <a:noFill/>
                </a:ln>
                <a:solidFill>
                  <a:schemeClr val="tx1">
                    <a:lumMod val="85000"/>
                  </a:schemeClr>
                </a:solidFill>
                <a:effectLst/>
                <a:latin typeface="+mn-lt"/>
                <a:hlinkClick r:id="rId3"/>
              </a:rPr>
              <a:t>https://search-proquest-com.nuls.idm.oclc.org/education/docview/865319979/fulltextPDF/2887CC25072B43B3PQ/3?accountid=25320</a:t>
            </a:r>
            <a:endParaRPr kumimoji="0" lang="en-US" altLang="en-US" sz="1400" b="0" i="0" u="none" strike="noStrike" cap="none" normalizeH="0" baseline="0" dirty="0">
              <a:ln>
                <a:noFill/>
              </a:ln>
              <a:solidFill>
                <a:schemeClr val="tx1">
                  <a:lumMod val="85000"/>
                </a:schemeClr>
              </a:solidFill>
              <a:effectLst/>
              <a:latin typeface="+mn-lt"/>
            </a:endParaRPr>
          </a:p>
          <a:p>
            <a:pPr marL="0" marR="0" lvl="0" indent="-228600" eaLnBrk="1" fontAlgn="base" hangingPunct="1">
              <a:lnSpc>
                <a:spcPct val="90000"/>
              </a:lnSpc>
              <a:spcBef>
                <a:spcPct val="0"/>
              </a:spcBef>
              <a:spcAft>
                <a:spcPts val="600"/>
              </a:spcAft>
              <a:buClr>
                <a:schemeClr val="accent1"/>
              </a:buClr>
              <a:buSzTx/>
              <a:buFont typeface="Arial" pitchFamily="34" charset="0"/>
              <a:buChar char="•"/>
              <a:tabLst/>
            </a:pPr>
            <a:r>
              <a:rPr kumimoji="0" lang="en-US" altLang="en-US" sz="1400" b="0" i="0" u="none" strike="noStrike" cap="none" normalizeH="0" baseline="0" dirty="0">
                <a:ln>
                  <a:noFill/>
                </a:ln>
                <a:solidFill>
                  <a:schemeClr val="tx1">
                    <a:lumMod val="85000"/>
                  </a:schemeClr>
                </a:solidFill>
                <a:effectLst/>
                <a:latin typeface="+mn-lt"/>
              </a:rPr>
              <a:t>Kaiser, J., &amp; Herzberg, T. (2017). Procedures and tools used by teachers when completing functional vision assessments with children with visual impairments. </a:t>
            </a:r>
            <a:r>
              <a:rPr kumimoji="0" lang="en-US" altLang="en-US" sz="1400" b="0" i="1" u="none" strike="noStrike" cap="none" normalizeH="0" baseline="0" dirty="0">
                <a:ln>
                  <a:noFill/>
                </a:ln>
                <a:solidFill>
                  <a:schemeClr val="tx1">
                    <a:lumMod val="85000"/>
                  </a:schemeClr>
                </a:solidFill>
                <a:effectLst/>
                <a:latin typeface="+mn-lt"/>
              </a:rPr>
              <a:t>Journal of Visual Impairment &amp; Blindness</a:t>
            </a:r>
            <a:r>
              <a:rPr kumimoji="0" lang="en-US" altLang="en-US" sz="1400" b="0" i="0" u="none" strike="noStrike" cap="none" normalizeH="0" baseline="0" dirty="0">
                <a:ln>
                  <a:noFill/>
                </a:ln>
                <a:solidFill>
                  <a:schemeClr val="tx1">
                    <a:lumMod val="85000"/>
                  </a:schemeClr>
                </a:solidFill>
                <a:effectLst/>
                <a:latin typeface="+mn-lt"/>
              </a:rPr>
              <a:t>, 441-452.</a:t>
            </a:r>
          </a:p>
          <a:p>
            <a:pPr marL="0" marR="0" lvl="0" indent="-228600" eaLnBrk="1" fontAlgn="base" hangingPunct="1">
              <a:lnSpc>
                <a:spcPct val="90000"/>
              </a:lnSpc>
              <a:spcBef>
                <a:spcPct val="0"/>
              </a:spcBef>
              <a:spcAft>
                <a:spcPts val="600"/>
              </a:spcAft>
              <a:buClr>
                <a:schemeClr val="accent1"/>
              </a:buClr>
              <a:buSzTx/>
              <a:buFont typeface="Arial" pitchFamily="34" charset="0"/>
              <a:buChar char="•"/>
              <a:tabLst/>
            </a:pPr>
            <a:r>
              <a:rPr kumimoji="0" lang="en-US" altLang="en-US" sz="1400" b="0" i="0" u="none" strike="noStrike" cap="none" normalizeH="0" baseline="0" dirty="0">
                <a:ln>
                  <a:noFill/>
                </a:ln>
                <a:solidFill>
                  <a:schemeClr val="tx1">
                    <a:lumMod val="85000"/>
                  </a:schemeClr>
                </a:solidFill>
                <a:effectLst/>
                <a:latin typeface="+mn-lt"/>
              </a:rPr>
              <a:t>Pierre-Michel, B., Chua, R., Franks, I., &amp; Khan, M. A. (2006). Determinants of offline processing of visual information for the control of reaching movements. </a:t>
            </a:r>
            <a:r>
              <a:rPr kumimoji="0" lang="en-US" altLang="en-US" sz="1400" b="0" i="1" u="none" strike="noStrike" cap="none" normalizeH="0" baseline="0" dirty="0">
                <a:ln>
                  <a:noFill/>
                </a:ln>
                <a:solidFill>
                  <a:schemeClr val="tx1">
                    <a:lumMod val="85000"/>
                  </a:schemeClr>
                </a:solidFill>
                <a:effectLst/>
                <a:latin typeface="+mn-lt"/>
              </a:rPr>
              <a:t>Journal of Motor Behavior</a:t>
            </a:r>
            <a:r>
              <a:rPr kumimoji="0" lang="en-US" altLang="en-US" sz="1400" b="0" i="0" u="none" strike="noStrike" cap="none" normalizeH="0" baseline="0" dirty="0">
                <a:ln>
                  <a:noFill/>
                </a:ln>
                <a:solidFill>
                  <a:schemeClr val="tx1">
                    <a:lumMod val="85000"/>
                  </a:schemeClr>
                </a:solidFill>
                <a:effectLst/>
                <a:latin typeface="+mn-lt"/>
              </a:rPr>
              <a:t>, 331-338. </a:t>
            </a:r>
            <a:r>
              <a:rPr kumimoji="0" lang="en-US" altLang="en-US" sz="1400" b="0" i="0" u="none" strike="noStrike" cap="none" normalizeH="0" baseline="0" dirty="0">
                <a:ln>
                  <a:noFill/>
                </a:ln>
                <a:solidFill>
                  <a:schemeClr val="tx1">
                    <a:lumMod val="85000"/>
                  </a:schemeClr>
                </a:solidFill>
                <a:effectLst/>
                <a:latin typeface="+mn-lt"/>
                <a:hlinkClick r:id="rId4"/>
              </a:rPr>
              <a:t>https://nuls.idm.oclc.org/login?url=https://search-proquest-com.nuls.idm.oclc.org/docview/216786004?accountid=25320</a:t>
            </a:r>
            <a:endParaRPr kumimoji="0" lang="en-US" altLang="en-US" sz="1400" b="0" i="0" u="none" strike="noStrike" cap="none" normalizeH="0" baseline="0" dirty="0">
              <a:ln>
                <a:noFill/>
              </a:ln>
              <a:solidFill>
                <a:schemeClr val="tx1">
                  <a:lumMod val="85000"/>
                </a:schemeClr>
              </a:solidFill>
              <a:effectLst/>
              <a:latin typeface="+mn-lt"/>
            </a:endParaRPr>
          </a:p>
          <a:p>
            <a:pPr marL="0" marR="0" lvl="0" indent="-228600" eaLnBrk="1" fontAlgn="base" hangingPunct="1">
              <a:lnSpc>
                <a:spcPct val="90000"/>
              </a:lnSpc>
              <a:spcBef>
                <a:spcPct val="0"/>
              </a:spcBef>
              <a:spcAft>
                <a:spcPts val="600"/>
              </a:spcAft>
              <a:buClr>
                <a:schemeClr val="accent1"/>
              </a:buClr>
              <a:buSzTx/>
              <a:buFont typeface="Arial" pitchFamily="34" charset="0"/>
              <a:buChar char="•"/>
              <a:tabLst/>
            </a:pPr>
            <a:r>
              <a:rPr kumimoji="0" lang="en-US" altLang="en-US" sz="1400" b="0" i="0" u="none" strike="noStrike" cap="none" normalizeH="0" baseline="0" dirty="0">
                <a:ln>
                  <a:noFill/>
                </a:ln>
                <a:solidFill>
                  <a:schemeClr val="tx1">
                    <a:lumMod val="85000"/>
                  </a:schemeClr>
                </a:solidFill>
                <a:effectLst/>
                <a:latin typeface="+mn-lt"/>
              </a:rPr>
              <a:t>Richards, L. (2017, December). </a:t>
            </a:r>
            <a:r>
              <a:rPr kumimoji="0" lang="en-US" altLang="en-US" sz="1400" b="0" i="1" u="none" strike="noStrike" cap="none" normalizeH="0" baseline="0" dirty="0">
                <a:ln>
                  <a:noFill/>
                </a:ln>
                <a:solidFill>
                  <a:schemeClr val="tx1">
                    <a:lumMod val="85000"/>
                  </a:schemeClr>
                </a:solidFill>
                <a:effectLst/>
                <a:latin typeface="+mn-lt"/>
              </a:rPr>
              <a:t>Teaching blind students visually impaired.</a:t>
            </a:r>
            <a:r>
              <a:rPr kumimoji="0" lang="en-US" altLang="en-US" sz="1400" b="0" i="0" u="none" strike="noStrike" cap="none" normalizeH="0" baseline="0" dirty="0">
                <a:ln>
                  <a:noFill/>
                </a:ln>
                <a:solidFill>
                  <a:schemeClr val="tx1">
                    <a:lumMod val="85000"/>
                  </a:schemeClr>
                </a:solidFill>
                <a:effectLst/>
                <a:latin typeface="+mn-lt"/>
              </a:rPr>
              <a:t> Retrieved from We Are Teachers: https://www.weareteachers.com/teaching-blind-students-visually-impaired/</a:t>
            </a:r>
          </a:p>
          <a:p>
            <a:pPr marL="0" marR="0" lvl="0" indent="-228600" eaLnBrk="1" fontAlgn="base" hangingPunct="1">
              <a:lnSpc>
                <a:spcPct val="90000"/>
              </a:lnSpc>
              <a:spcBef>
                <a:spcPct val="0"/>
              </a:spcBef>
              <a:spcAft>
                <a:spcPts val="600"/>
              </a:spcAft>
              <a:buClr>
                <a:schemeClr val="accent1"/>
              </a:buClr>
              <a:buSzTx/>
              <a:buFont typeface="Arial" pitchFamily="34" charset="0"/>
              <a:buChar char="•"/>
              <a:tabLst/>
            </a:pPr>
            <a:r>
              <a:rPr kumimoji="0" lang="en-US" altLang="en-US" sz="1400" b="0" i="0" u="none" strike="noStrike" cap="none" normalizeH="0" baseline="0" dirty="0" err="1">
                <a:ln>
                  <a:noFill/>
                </a:ln>
                <a:solidFill>
                  <a:schemeClr val="tx1">
                    <a:lumMod val="85000"/>
                  </a:schemeClr>
                </a:solidFill>
                <a:effectLst/>
                <a:latin typeface="+mn-lt"/>
              </a:rPr>
              <a:t>Richert</a:t>
            </a:r>
            <a:r>
              <a:rPr kumimoji="0" lang="en-US" altLang="en-US" sz="1400" b="0" i="0" u="none" strike="noStrike" cap="none" normalizeH="0" baseline="0" dirty="0">
                <a:ln>
                  <a:noFill/>
                </a:ln>
                <a:solidFill>
                  <a:schemeClr val="tx1">
                    <a:lumMod val="85000"/>
                  </a:schemeClr>
                </a:solidFill>
                <a:effectLst/>
                <a:latin typeface="+mn-lt"/>
              </a:rPr>
              <a:t>, M. (2018, March 14). A national teleseminar presented by: The </a:t>
            </a:r>
            <a:r>
              <a:rPr kumimoji="0" lang="en-US" altLang="en-US" sz="1400" b="0" i="0" u="none" strike="noStrike" cap="none" normalizeH="0" baseline="0" dirty="0" err="1">
                <a:ln>
                  <a:noFill/>
                </a:ln>
                <a:solidFill>
                  <a:schemeClr val="tx1">
                    <a:lumMod val="85000"/>
                  </a:schemeClr>
                </a:solidFill>
                <a:effectLst/>
                <a:latin typeface="+mn-lt"/>
              </a:rPr>
              <a:t>american</a:t>
            </a:r>
            <a:r>
              <a:rPr kumimoji="0" lang="en-US" altLang="en-US" sz="1400" b="0" i="0" u="none" strike="noStrike" cap="none" normalizeH="0" baseline="0" dirty="0">
                <a:ln>
                  <a:noFill/>
                </a:ln>
                <a:solidFill>
                  <a:schemeClr val="tx1">
                    <a:lumMod val="85000"/>
                  </a:schemeClr>
                </a:solidFill>
                <a:effectLst/>
                <a:latin typeface="+mn-lt"/>
              </a:rPr>
              <a:t> federation for the blind. </a:t>
            </a:r>
            <a:r>
              <a:rPr kumimoji="0" lang="en-US" altLang="en-US" sz="1400" b="0" i="1" u="none" strike="noStrike" cap="none" normalizeH="0" baseline="0" dirty="0">
                <a:ln>
                  <a:noFill/>
                </a:ln>
                <a:solidFill>
                  <a:schemeClr val="tx1">
                    <a:lumMod val="85000"/>
                  </a:schemeClr>
                </a:solidFill>
                <a:effectLst/>
                <a:latin typeface="+mn-lt"/>
              </a:rPr>
              <a:t>A national teleseminar</a:t>
            </a:r>
            <a:r>
              <a:rPr kumimoji="0" lang="en-US" altLang="en-US" sz="1400" b="0" i="0" u="none" strike="noStrike" cap="none" normalizeH="0" baseline="0" dirty="0">
                <a:ln>
                  <a:noFill/>
                </a:ln>
                <a:solidFill>
                  <a:schemeClr val="tx1">
                    <a:lumMod val="85000"/>
                  </a:schemeClr>
                </a:solidFill>
                <a:effectLst/>
                <a:latin typeface="+mn-lt"/>
              </a:rPr>
              <a:t>. Alexandria, VA, USA: The American Foundation for the Blind.</a:t>
            </a:r>
          </a:p>
          <a:p>
            <a:pPr marL="0" marR="0" lvl="0" indent="-228600" eaLnBrk="1" fontAlgn="base" hangingPunct="1">
              <a:lnSpc>
                <a:spcPct val="90000"/>
              </a:lnSpc>
              <a:spcBef>
                <a:spcPct val="0"/>
              </a:spcBef>
              <a:spcAft>
                <a:spcPts val="600"/>
              </a:spcAft>
              <a:buClr>
                <a:schemeClr val="accent1"/>
              </a:buClr>
              <a:buSzTx/>
              <a:buFont typeface="Arial" pitchFamily="34" charset="0"/>
              <a:buChar char="•"/>
              <a:tabLst/>
            </a:pPr>
            <a:r>
              <a:rPr kumimoji="0" lang="en-US" altLang="en-US" sz="1400" b="0" i="0" u="none" strike="noStrike" cap="none" normalizeH="0" baseline="0" dirty="0">
                <a:ln>
                  <a:noFill/>
                </a:ln>
                <a:solidFill>
                  <a:schemeClr val="tx1">
                    <a:lumMod val="85000"/>
                  </a:schemeClr>
                </a:solidFill>
                <a:effectLst/>
                <a:latin typeface="+mn-lt"/>
              </a:rPr>
              <a:t>Roman-Lantzy, C., &amp; Lantzy, A. (2010, October). Outcomes and opportunities: A study of children with cortical visual impairment. </a:t>
            </a:r>
            <a:r>
              <a:rPr kumimoji="0" lang="en-US" altLang="en-US" sz="1400" b="0" i="1" u="none" strike="noStrike" cap="none" normalizeH="0" baseline="0" dirty="0">
                <a:ln>
                  <a:noFill/>
                </a:ln>
                <a:solidFill>
                  <a:schemeClr val="tx1">
                    <a:lumMod val="85000"/>
                  </a:schemeClr>
                </a:solidFill>
                <a:effectLst/>
                <a:latin typeface="+mn-lt"/>
              </a:rPr>
              <a:t>Journal of Visual Impairment &amp; Blindness; 104, 10; ProQuest Education Journals</a:t>
            </a:r>
            <a:r>
              <a:rPr kumimoji="0" lang="en-US" altLang="en-US" sz="1400" b="0" i="0" u="none" strike="noStrike" cap="none" normalizeH="0" baseline="0" dirty="0">
                <a:ln>
                  <a:noFill/>
                </a:ln>
                <a:solidFill>
                  <a:schemeClr val="tx1">
                    <a:lumMod val="85000"/>
                  </a:schemeClr>
                </a:solidFill>
                <a:effectLst/>
                <a:latin typeface="+mn-lt"/>
              </a:rPr>
              <a:t>, pp. 649-653.</a:t>
            </a:r>
          </a:p>
          <a:p>
            <a:pPr marL="0" marR="0" lvl="0" indent="-228600" eaLnBrk="1" fontAlgn="base" hangingPunct="1">
              <a:lnSpc>
                <a:spcPct val="90000"/>
              </a:lnSpc>
              <a:spcBef>
                <a:spcPct val="0"/>
              </a:spcBef>
              <a:spcAft>
                <a:spcPts val="600"/>
              </a:spcAft>
              <a:buClr>
                <a:schemeClr val="accent1"/>
              </a:buClr>
              <a:buSzTx/>
              <a:buFont typeface="Arial" pitchFamily="34" charset="0"/>
              <a:buChar char="•"/>
              <a:tabLst/>
            </a:pPr>
            <a:endParaRPr kumimoji="0" lang="en-US" altLang="en-US" sz="1400" b="0" i="0" u="none" strike="noStrike" cap="none" normalizeH="0" baseline="0" dirty="0">
              <a:ln>
                <a:noFill/>
              </a:ln>
              <a:solidFill>
                <a:schemeClr val="tx1">
                  <a:lumMod val="85000"/>
                </a:schemeClr>
              </a:solidFill>
              <a:effectLst/>
              <a:latin typeface="+mn-lt"/>
            </a:endParaRPr>
          </a:p>
        </p:txBody>
      </p:sp>
    </p:spTree>
    <p:extLst>
      <p:ext uri="{BB962C8B-B14F-4D97-AF65-F5344CB8AC3E}">
        <p14:creationId xmlns:p14="http://schemas.microsoft.com/office/powerpoint/2010/main" val="3661180859"/>
      </p:ext>
    </p:extLst>
  </p:cSld>
  <p:clrMapOvr>
    <a:masterClrMapping/>
  </p:clrMapOvr>
</p:sld>
</file>

<file path=ppt/theme/theme1.xml><?xml version="1.0" encoding="utf-8"?>
<a:theme xmlns:a="http://schemas.openxmlformats.org/drawingml/2006/main" name="Tech Computer 16x9">
  <a:themeElements>
    <a:clrScheme name="TechComputer">
      <a:dk1>
        <a:srgbClr val="000000"/>
      </a:dk1>
      <a:lt1>
        <a:sysClr val="window" lastClr="FFFFFF"/>
      </a:lt1>
      <a:dk2>
        <a:srgbClr val="4D4D4D"/>
      </a:dk2>
      <a:lt2>
        <a:srgbClr val="DDDDDD"/>
      </a:lt2>
      <a:accent1>
        <a:srgbClr val="92D050"/>
      </a:accent1>
      <a:accent2>
        <a:srgbClr val="F7C331"/>
      </a:accent2>
      <a:accent3>
        <a:srgbClr val="47B8C7"/>
      </a:accent3>
      <a:accent4>
        <a:srgbClr val="B074BA"/>
      </a:accent4>
      <a:accent5>
        <a:srgbClr val="F34D47"/>
      </a:accent5>
      <a:accent6>
        <a:srgbClr val="FA8F30"/>
      </a:accent6>
      <a:hlink>
        <a:srgbClr val="47B8C7"/>
      </a:hlink>
      <a:folHlink>
        <a:srgbClr val="969696"/>
      </a:folHlink>
    </a:clrScheme>
    <a:fontScheme name="Consolas-Candara">
      <a:majorFont>
        <a:latin typeface="Consolas"/>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02901026.potx" id="{FD85E87A-7813-4F67-9E59-69B5487A1910}" vid="{BDF94C36-3ACF-4CF1-939F-F4211E6D666F}"/>
    </a:ext>
  </a:extLst>
</a:theme>
</file>

<file path=ppt/theme/theme2.xml><?xml version="1.0" encoding="utf-8"?>
<a:theme xmlns:a="http://schemas.openxmlformats.org/drawingml/2006/main" name="Office Theme">
  <a:themeElements>
    <a:clrScheme name="TechComputer">
      <a:dk1>
        <a:srgbClr val="000000"/>
      </a:dk1>
      <a:lt1>
        <a:sysClr val="window" lastClr="FFFFFF"/>
      </a:lt1>
      <a:dk2>
        <a:srgbClr val="4D4D4D"/>
      </a:dk2>
      <a:lt2>
        <a:srgbClr val="DDDDDD"/>
      </a:lt2>
      <a:accent1>
        <a:srgbClr val="92D050"/>
      </a:accent1>
      <a:accent2>
        <a:srgbClr val="F7C331"/>
      </a:accent2>
      <a:accent3>
        <a:srgbClr val="47B8C7"/>
      </a:accent3>
      <a:accent4>
        <a:srgbClr val="B074BA"/>
      </a:accent4>
      <a:accent5>
        <a:srgbClr val="F34D47"/>
      </a:accent5>
      <a:accent6>
        <a:srgbClr val="FA8F30"/>
      </a:accent6>
      <a:hlink>
        <a:srgbClr val="47B8C7"/>
      </a:hlink>
      <a:folHlink>
        <a:srgbClr val="969696"/>
      </a:folHlink>
    </a:clrScheme>
    <a:fontScheme name="Consolas-Candara">
      <a:majorFont>
        <a:latin typeface="Consolas"/>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TechComputer">
      <a:dk1>
        <a:srgbClr val="000000"/>
      </a:dk1>
      <a:lt1>
        <a:sysClr val="window" lastClr="FFFFFF"/>
      </a:lt1>
      <a:dk2>
        <a:srgbClr val="4D4D4D"/>
      </a:dk2>
      <a:lt2>
        <a:srgbClr val="DDDDDD"/>
      </a:lt2>
      <a:accent1>
        <a:srgbClr val="92D050"/>
      </a:accent1>
      <a:accent2>
        <a:srgbClr val="F7C331"/>
      </a:accent2>
      <a:accent3>
        <a:srgbClr val="47B8C7"/>
      </a:accent3>
      <a:accent4>
        <a:srgbClr val="B074BA"/>
      </a:accent4>
      <a:accent5>
        <a:srgbClr val="F34D47"/>
      </a:accent5>
      <a:accent6>
        <a:srgbClr val="FA8F30"/>
      </a:accent6>
      <a:hlink>
        <a:srgbClr val="47B8C7"/>
      </a:hlink>
      <a:folHlink>
        <a:srgbClr val="969696"/>
      </a:folHlink>
    </a:clrScheme>
    <a:fontScheme name="Consolas-Candara">
      <a:majorFont>
        <a:latin typeface="Consolas"/>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TotalTime>
  <Words>1264</Words>
  <Application>Microsoft Office PowerPoint</Application>
  <PresentationFormat>Widescreen</PresentationFormat>
  <Paragraphs>80</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Candara</vt:lpstr>
      <vt:lpstr>Consolas</vt:lpstr>
      <vt:lpstr>Tech Computer 16x9</vt:lpstr>
      <vt:lpstr>TVI Scheduling Strategies</vt:lpstr>
      <vt:lpstr>Research Topic and Question</vt:lpstr>
      <vt:lpstr>Correlation Results for Hours Spent Per Week Listening to Rapid-Rate Speech Materials</vt:lpstr>
      <vt:lpstr>Two Content Offline Processing of Visual Information for the Control of Reaching Movements</vt:lpstr>
      <vt:lpstr>Time spent by TVI in Assessment (Bosman et al., 2006): Time spent by Student in Reading (Kaiser &amp; Hertzberg, 2017)</vt:lpstr>
      <vt:lpstr>Research Topic</vt:lpstr>
      <vt:lpstr>Rationale for the Topic’s Researchable Qualities</vt:lpstr>
      <vt:lpstr>Population Breakdown Students’ minutes as listed on TVI Caseloads,  Students with:</vt:lpstr>
      <vt:lpstr>What We Discussed:</vt:lpstr>
      <vt:lpstr>Thank you! #whitecaneday</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TVI Scheduling Strategies</dc:title>
  <dc:creator>Cloudia Pawluk</dc:creator>
  <cp:lastModifiedBy>Cloudia Pawluk</cp:lastModifiedBy>
  <cp:revision>1</cp:revision>
  <dcterms:created xsi:type="dcterms:W3CDTF">2019-10-14T05:31:17Z</dcterms:created>
  <dcterms:modified xsi:type="dcterms:W3CDTF">2019-10-14T05:46:32Z</dcterms:modified>
</cp:coreProperties>
</file>